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205" r:id="rId2"/>
    <p:sldId id="2206" r:id="rId3"/>
    <p:sldId id="2207" r:id="rId4"/>
    <p:sldId id="2208" r:id="rId5"/>
    <p:sldId id="375" r:id="rId6"/>
    <p:sldId id="2209" r:id="rId7"/>
    <p:sldId id="2210" r:id="rId8"/>
    <p:sldId id="2211" r:id="rId9"/>
    <p:sldId id="321" r:id="rId10"/>
    <p:sldId id="2212" r:id="rId11"/>
    <p:sldId id="2213" r:id="rId12"/>
    <p:sldId id="2214" r:id="rId13"/>
    <p:sldId id="2215" r:id="rId14"/>
    <p:sldId id="2216" r:id="rId15"/>
    <p:sldId id="2217" r:id="rId16"/>
    <p:sldId id="221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Vulnerable Road User Fatalities</a:t>
            </a:r>
          </a:p>
          <a:p>
            <a:pPr>
              <a:defRPr/>
            </a:pPr>
            <a:r>
              <a:rPr lang="en-US" sz="1000"/>
              <a:t>Source: NHTSA FARS  </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solidFill>
              <a:srgbClr val="06205C"/>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val>
            <c:numRef>
              <c:f>Sheet1!$I$2:$I$6</c:f>
              <c:numCache>
                <c:formatCode>General</c:formatCode>
                <c:ptCount val="5"/>
                <c:pt idx="0">
                  <c:v>7109</c:v>
                </c:pt>
                <c:pt idx="1">
                  <c:v>7039</c:v>
                </c:pt>
                <c:pt idx="2">
                  <c:v>7395</c:v>
                </c:pt>
                <c:pt idx="3">
                  <c:v>7329</c:v>
                </c:pt>
                <c:pt idx="4">
                  <c:v>7634</c:v>
                </c:pt>
              </c:numCache>
            </c:numRef>
          </c:val>
          <c:extLst>
            <c:ext xmlns:c15="http://schemas.microsoft.com/office/drawing/2012/chart" uri="{02D57815-91ED-43cb-92C2-25804820EDAC}">
              <c15:filteredCategoryTitle>
                <c15:cat>
                  <c:numRef>
                    <c:extLst>
                      <c:ext uri="{02D57815-91ED-43cb-92C2-25804820EDAC}">
                        <c15:formulaRef>
                          <c15:sqref>Sheet1!$A$2:$A$6</c15:sqref>
                        </c15:formulaRef>
                      </c:ext>
                    </c:extLst>
                    <c:numCache>
                      <c:formatCode>General</c:formatCode>
                      <c:ptCount val="5"/>
                      <c:pt idx="0">
                        <c:v>2016</c:v>
                      </c:pt>
                      <c:pt idx="1">
                        <c:v>2017</c:v>
                      </c:pt>
                      <c:pt idx="2">
                        <c:v>2018</c:v>
                      </c:pt>
                      <c:pt idx="3">
                        <c:v>2019</c:v>
                      </c:pt>
                      <c:pt idx="4">
                        <c:v>2020</c:v>
                      </c:pt>
                    </c:numCache>
                  </c:numRef>
                </c15:cat>
              </c15:filteredCategoryTitle>
            </c:ext>
            <c:ext xmlns:c16="http://schemas.microsoft.com/office/drawing/2014/chart" uri="{C3380CC4-5D6E-409C-BE32-E72D297353CC}">
              <c16:uniqueId val="{00000001-C47A-41D0-8B75-FF07509B4306}"/>
            </c:ext>
          </c:extLst>
        </c:ser>
        <c:dLbls>
          <c:dLblPos val="inEnd"/>
          <c:showLegendKey val="0"/>
          <c:showVal val="1"/>
          <c:showCatName val="0"/>
          <c:showSerName val="0"/>
          <c:showPercent val="0"/>
          <c:showBubbleSize val="0"/>
        </c:dLbls>
        <c:gapWidth val="41"/>
        <c:axId val="814183664"/>
        <c:axId val="426320496"/>
      </c:barChart>
      <c:catAx>
        <c:axId val="814183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426320496"/>
        <c:crosses val="autoZero"/>
        <c:auto val="1"/>
        <c:lblAlgn val="ctr"/>
        <c:lblOffset val="100"/>
        <c:noMultiLvlLbl val="0"/>
      </c:catAx>
      <c:valAx>
        <c:axId val="426320496"/>
        <c:scaling>
          <c:orientation val="minMax"/>
        </c:scaling>
        <c:delete val="1"/>
        <c:axPos val="l"/>
        <c:numFmt formatCode="General" sourceLinked="1"/>
        <c:majorTickMark val="none"/>
        <c:minorTickMark val="none"/>
        <c:tickLblPos val="nextTo"/>
        <c:crossAx val="814183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4CEA6-0B15-4FEB-8AA1-6275FF63B88B}"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A39CF-0A44-4088-BB42-AC8D49C60D5B}" type="slidenum">
              <a:rPr lang="en-US" smtClean="0"/>
              <a:t>‹#›</a:t>
            </a:fld>
            <a:endParaRPr lang="en-US"/>
          </a:p>
        </p:txBody>
      </p:sp>
    </p:spTree>
    <p:extLst>
      <p:ext uri="{BB962C8B-B14F-4D97-AF65-F5344CB8AC3E}">
        <p14:creationId xmlns:p14="http://schemas.microsoft.com/office/powerpoint/2010/main" val="115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790D-6A71-4168-BCE2-3B1D41048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7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96EA6-1F2B-499F-A730-AD00B889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76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C0D7-4A12-47B0-AFF6-790FC25A1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68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E207-5643-48A9-98A4-AC7EC868EE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4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C0D7-4A12-47B0-AFF6-790FC25A1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0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4DEE4-C6F4-4B8E-A3D8-020516C85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9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36201-9655-4EE1-B660-950A153CD2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27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790D-6A71-4168-BCE2-3B1D41048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790D-6A71-4168-BCE2-3B1D41048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6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2A77C-D696-403E-8CA2-CFC4A5E89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93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1457B-16F2-48A0-80B9-307DBBCCC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93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78024-DA11-492E-8F9B-372D933028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55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4DC20-B2EE-4C70-87BB-5740F73F5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29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790D-6A71-4168-BCE2-3B1D41048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790D-6A71-4168-BCE2-3B1D41048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84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96EA6-1F2B-499F-A730-AD00B889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441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1C9530-703A-45A9-98F5-15EE0ED7D6FA}"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410559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C9530-703A-45A9-98F5-15EE0ED7D6FA}"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8DCDAE-849F-4278-A3B6-126065245978}" type="slidenum">
              <a:rPr lang="en-US" smtClean="0"/>
              <a:pPr/>
              <a:t>‹#›</a:t>
            </a:fld>
            <a:endParaRPr lang="en-US"/>
          </a:p>
        </p:txBody>
      </p:sp>
    </p:spTree>
    <p:extLst>
      <p:ext uri="{BB962C8B-B14F-4D97-AF65-F5344CB8AC3E}">
        <p14:creationId xmlns:p14="http://schemas.microsoft.com/office/powerpoint/2010/main" val="1182672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93833"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91C9530-703A-45A9-98F5-15EE0ED7D6FA}"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158729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9530-703A-45A9-98F5-15EE0ED7D6FA}"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4265408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02229"/>
            <a:ext cx="6172200" cy="43588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C9530-703A-45A9-98F5-15EE0ED7D6FA}"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255476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539551"/>
            <a:ext cx="6172200" cy="43214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C9530-703A-45A9-98F5-15EE0ED7D6FA}"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3837234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9530-703A-45A9-98F5-15EE0ED7D6FA}"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3543095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9530-703A-45A9-98F5-15EE0ED7D6FA}"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1111380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ght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4990A-83EC-4CF6-8A11-3E506D4811BA}"/>
              </a:ext>
            </a:extLst>
          </p:cNvPr>
          <p:cNvSpPr/>
          <p:nvPr userDrawn="1"/>
        </p:nvSpPr>
        <p:spPr>
          <a:xfrm>
            <a:off x="0" y="0"/>
            <a:ext cx="12192000" cy="1486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470020" y="102659"/>
            <a:ext cx="5418033" cy="1192742"/>
          </a:xfrm>
        </p:spPr>
        <p:txBody>
          <a:bodyPr anchor="ctr">
            <a:normAutofit/>
          </a:bodyPr>
          <a:lstStyle>
            <a:lvl1pPr algn="l">
              <a:defRPr sz="24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68628" y="1676402"/>
            <a:ext cx="5519425" cy="4100557"/>
          </a:xfrm>
        </p:spPr>
        <p:txBody>
          <a:bodyPr/>
          <a:lstStyle>
            <a:lvl1pPr>
              <a:spcBef>
                <a:spcPts val="135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2B892E8-9715-47C7-A78C-DA948A8FBB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7378" y="922323"/>
            <a:ext cx="366311" cy="439574"/>
          </a:xfrm>
          <a:prstGeom prst="rect">
            <a:avLst/>
          </a:prstGeom>
        </p:spPr>
      </p:pic>
      <p:pic>
        <p:nvPicPr>
          <p:cNvPr id="6" name="Graphic 5">
            <a:extLst>
              <a:ext uri="{FF2B5EF4-FFF2-40B4-BE49-F238E27FC236}">
                <a16:creationId xmlns:a16="http://schemas.microsoft.com/office/drawing/2014/main" id="{0B8EBF42-5F0A-4402-BDB7-FB73220DB1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68629" y="102659"/>
            <a:ext cx="366311" cy="439574"/>
          </a:xfrm>
          <a:prstGeom prst="rect">
            <a:avLst/>
          </a:prstGeom>
        </p:spPr>
      </p:pic>
      <p:pic>
        <p:nvPicPr>
          <p:cNvPr id="7" name="Graphic 6">
            <a:extLst>
              <a:ext uri="{FF2B5EF4-FFF2-40B4-BE49-F238E27FC236}">
                <a16:creationId xmlns:a16="http://schemas.microsoft.com/office/drawing/2014/main" id="{0BD6BF17-427F-41EC-9312-13A844F1F3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68627" y="922323"/>
            <a:ext cx="366311" cy="439574"/>
          </a:xfrm>
          <a:prstGeom prst="rect">
            <a:avLst/>
          </a:prstGeom>
        </p:spPr>
      </p:pic>
      <p:pic>
        <p:nvPicPr>
          <p:cNvPr id="8" name="Graphic 7">
            <a:extLst>
              <a:ext uri="{FF2B5EF4-FFF2-40B4-BE49-F238E27FC236}">
                <a16:creationId xmlns:a16="http://schemas.microsoft.com/office/drawing/2014/main" id="{18D31C9F-7F8B-44DD-B4A3-0237BFD95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5637378" y="102659"/>
            <a:ext cx="366311" cy="439574"/>
          </a:xfrm>
          <a:prstGeom prst="rect">
            <a:avLst/>
          </a:prstGeom>
        </p:spPr>
      </p:pic>
      <p:sp>
        <p:nvSpPr>
          <p:cNvPr id="9" name="Rectangle 8">
            <a:extLst>
              <a:ext uri="{FF2B5EF4-FFF2-40B4-BE49-F238E27FC236}">
                <a16:creationId xmlns:a16="http://schemas.microsoft.com/office/drawing/2014/main" id="{88F08ACF-4218-40CF-931D-F3283CB2FF6A}"/>
              </a:ext>
            </a:extLst>
          </p:cNvPr>
          <p:cNvSpPr/>
          <p:nvPr userDrawn="1"/>
        </p:nvSpPr>
        <p:spPr>
          <a:xfrm>
            <a:off x="6349525" y="0"/>
            <a:ext cx="5842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ectangle 9">
            <a:extLst>
              <a:ext uri="{FF2B5EF4-FFF2-40B4-BE49-F238E27FC236}">
                <a16:creationId xmlns:a16="http://schemas.microsoft.com/office/drawing/2014/main" id="{D641E9EB-F409-469D-AA3C-FA4FEA0B7FFB}"/>
              </a:ext>
            </a:extLst>
          </p:cNvPr>
          <p:cNvSpPr/>
          <p:nvPr userDrawn="1"/>
        </p:nvSpPr>
        <p:spPr>
          <a:xfrm>
            <a:off x="1" y="6802452"/>
            <a:ext cx="12192000" cy="555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TextBox 10">
            <a:extLst>
              <a:ext uri="{FF2B5EF4-FFF2-40B4-BE49-F238E27FC236}">
                <a16:creationId xmlns:a16="http://schemas.microsoft.com/office/drawing/2014/main" id="{8EA7A9E8-BAB4-4545-9A4B-1E5D4481B018}"/>
              </a:ext>
            </a:extLst>
          </p:cNvPr>
          <p:cNvSpPr txBox="1"/>
          <p:nvPr userDrawn="1"/>
        </p:nvSpPr>
        <p:spPr>
          <a:xfrm>
            <a:off x="11473707" y="6315950"/>
            <a:ext cx="587023" cy="230832"/>
          </a:xfrm>
          <a:prstGeom prst="rect">
            <a:avLst/>
          </a:prstGeom>
          <a:noFill/>
        </p:spPr>
        <p:txBody>
          <a:bodyPr wrap="square" rtlCol="0">
            <a:spAutoFit/>
          </a:bodyPr>
          <a:lstStyle/>
          <a:p>
            <a:pPr algn="ctr"/>
            <a:fld id="{E123B50A-269E-4CEA-B042-34E83D64DBCC}" type="slidenum">
              <a:rPr lang="en-US" sz="900" smtClean="0">
                <a:solidFill>
                  <a:prstClr val="white"/>
                </a:solidFill>
              </a:rPr>
              <a:pPr algn="ctr"/>
              <a:t>‹#›</a:t>
            </a:fld>
            <a:endParaRPr lang="en-US" sz="900">
              <a:solidFill>
                <a:prstClr val="white"/>
              </a:solidFill>
            </a:endParaRPr>
          </a:p>
        </p:txBody>
      </p:sp>
      <p:pic>
        <p:nvPicPr>
          <p:cNvPr id="12" name="Graphic 11">
            <a:extLst>
              <a:ext uri="{FF2B5EF4-FFF2-40B4-BE49-F238E27FC236}">
                <a16:creationId xmlns:a16="http://schemas.microsoft.com/office/drawing/2014/main" id="{CEE7EF83-58C2-4E21-BAE3-2E44BA65F8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86243" y="6284133"/>
            <a:ext cx="361951" cy="361950"/>
          </a:xfrm>
          <a:prstGeom prst="rect">
            <a:avLst/>
          </a:prstGeom>
        </p:spPr>
      </p:pic>
      <p:sp>
        <p:nvSpPr>
          <p:cNvPr id="14" name="Content Placeholder 13">
            <a:extLst>
              <a:ext uri="{FF2B5EF4-FFF2-40B4-BE49-F238E27FC236}">
                <a16:creationId xmlns:a16="http://schemas.microsoft.com/office/drawing/2014/main" id="{B7360A6D-943E-4B69-814D-3CBD805CF0CE}"/>
              </a:ext>
            </a:extLst>
          </p:cNvPr>
          <p:cNvSpPr>
            <a:spLocks noGrp="1"/>
          </p:cNvSpPr>
          <p:nvPr>
            <p:ph sz="quarter" idx="10" hasCustomPrompt="1"/>
          </p:nvPr>
        </p:nvSpPr>
        <p:spPr>
          <a:xfrm>
            <a:off x="6930223" y="265052"/>
            <a:ext cx="4674968" cy="5862713"/>
          </a:xfrm>
        </p:spPr>
        <p:txBody>
          <a:bodyPr>
            <a:normAutofit/>
          </a:bodyPr>
          <a:lstStyle>
            <a:lvl1pPr marL="0" indent="0" algn="ctr">
              <a:lnSpc>
                <a:spcPct val="150000"/>
              </a:lnSpc>
              <a:spcBef>
                <a:spcPts val="2700"/>
              </a:spcBef>
              <a:buNone/>
              <a:defRPr sz="3000" b="1">
                <a:solidFill>
                  <a:schemeClr val="bg1"/>
                </a:solidFill>
                <a:effectLst>
                  <a:outerShdw blurRad="38100" dist="38100" dir="2700000" algn="tl">
                    <a:srgbClr val="000000">
                      <a:alpha val="43137"/>
                    </a:srgbClr>
                  </a:outerShdw>
                </a:effectLst>
              </a:defRPr>
            </a:lvl1pPr>
            <a:lvl2pPr marL="342900" indent="0">
              <a:buNone/>
              <a:defRPr/>
            </a:lvl2pPr>
            <a:lvl3pPr marL="685800" indent="0">
              <a:buNone/>
              <a:defRPr/>
            </a:lvl3pPr>
            <a:lvl4pPr marL="901304" indent="0">
              <a:buNone/>
              <a:defRPr/>
            </a:lvl4pPr>
            <a:lvl5pPr marL="1117997" indent="0">
              <a:buNone/>
              <a:defRPr/>
            </a:lvl5pPr>
          </a:lstStyle>
          <a:p>
            <a:pPr lvl="0"/>
            <a:r>
              <a:rPr lang="en-US"/>
              <a:t>Callout box for pull-quote/ highlighted information</a:t>
            </a:r>
          </a:p>
        </p:txBody>
      </p:sp>
    </p:spTree>
    <p:extLst>
      <p:ext uri="{BB962C8B-B14F-4D97-AF65-F5344CB8AC3E}">
        <p14:creationId xmlns:p14="http://schemas.microsoft.com/office/powerpoint/2010/main" val="232449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1185525" cy="1143000"/>
          </a:xfrm>
          <a:prstGeom prst="rect">
            <a:avLst/>
          </a:prstGeom>
        </p:spPr>
        <p:txBody>
          <a:bodyPr vert="horz" lIns="91440" tIns="45720" rIns="91440" bIns="45720" rtlCol="0" anchor="ctr">
            <a:normAutofit/>
          </a:bodyPr>
          <a:lstStyle/>
          <a:p>
            <a:r>
              <a:rPr lang="en-US"/>
              <a:t>Click to edit Master title style                               </a:t>
            </a:r>
          </a:p>
        </p:txBody>
      </p:sp>
      <p:sp>
        <p:nvSpPr>
          <p:cNvPr id="8" name="Slide Number Placeholder 5"/>
          <p:cNvSpPr>
            <a:spLocks noGrp="1"/>
          </p:cNvSpPr>
          <p:nvPr>
            <p:ph type="sldNum" sz="quarter" idx="4"/>
          </p:nvPr>
        </p:nvSpPr>
        <p:spPr>
          <a:xfrm>
            <a:off x="4673600" y="6356353"/>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93A4DBC-6131-4467-BC3B-29B2EAFF6F93}" type="slidenum">
              <a:rPr lang="en-US" smtClean="0"/>
              <a:pPr/>
              <a:t>‹#›</a:t>
            </a:fld>
            <a:endParaRPr lang="en-US"/>
          </a:p>
        </p:txBody>
      </p:sp>
      <p:sp>
        <p:nvSpPr>
          <p:cNvPr id="11" name="Text Placeholder 10"/>
          <p:cNvSpPr>
            <a:spLocks noGrp="1"/>
          </p:cNvSpPr>
          <p:nvPr>
            <p:ph type="body" sz="quarter" idx="10"/>
          </p:nvPr>
        </p:nvSpPr>
        <p:spPr>
          <a:xfrm>
            <a:off x="609600" y="1792288"/>
            <a:ext cx="11185525" cy="3840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14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228587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32176" cy="1325563"/>
          </a:xfrm>
        </p:spPr>
        <p:txBody>
          <a:bodyPr/>
          <a:lstStyle/>
          <a:p>
            <a:r>
              <a:rPr lang="en-US"/>
              <a:t>Click to edit Master title style</a:t>
            </a:r>
          </a:p>
        </p:txBody>
      </p:sp>
      <p:sp>
        <p:nvSpPr>
          <p:cNvPr id="3" name="Content Placeholder 2"/>
          <p:cNvSpPr>
            <a:spLocks noGrp="1"/>
          </p:cNvSpPr>
          <p:nvPr>
            <p:ph idx="1"/>
          </p:nvPr>
        </p:nvSpPr>
        <p:spPr>
          <a:xfrm>
            <a:off x="838200" y="1825625"/>
            <a:ext cx="4648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C9530-703A-45A9-98F5-15EE0ED7D6FA}"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a:p>
        </p:txBody>
      </p:sp>
      <p:pic>
        <p:nvPicPr>
          <p:cNvPr id="7" name="Picture 6"/>
          <p:cNvPicPr>
            <a:picLocks noChangeAspect="1"/>
          </p:cNvPicPr>
          <p:nvPr userDrawn="1"/>
        </p:nvPicPr>
        <p:blipFill>
          <a:blip r:embed="rId3"/>
          <a:stretch>
            <a:fillRect/>
          </a:stretch>
        </p:blipFill>
        <p:spPr>
          <a:xfrm>
            <a:off x="10291111" y="5656082"/>
            <a:ext cx="1671552" cy="609175"/>
          </a:xfrm>
          <a:prstGeom prst="rect">
            <a:avLst/>
          </a:prstGeom>
        </p:spPr>
      </p:pic>
    </p:spTree>
    <p:extLst>
      <p:ext uri="{BB962C8B-B14F-4D97-AF65-F5344CB8AC3E}">
        <p14:creationId xmlns:p14="http://schemas.microsoft.com/office/powerpoint/2010/main" val="1435039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p:nvPicPr>
        <p:blipFill>
          <a:blip r:embed="rId2"/>
          <a:srcRect/>
          <a:stretch/>
        </p:blipFill>
        <p:spPr>
          <a:xfrm rot="10800000">
            <a:off x="0" y="0"/>
            <a:ext cx="12192000" cy="6858000"/>
          </a:xfrm>
          <a:prstGeom prst="rect">
            <a:avLst/>
          </a:prstGeom>
          <a:noFill/>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5"/>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130B04AD-16C7-4257-926B-A64D382B316C}" type="slidenum">
              <a:rPr lang="en-US" smtClean="0"/>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0"/>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endParaRPr lang="en-US"/>
          </a:p>
        </p:txBody>
      </p:sp>
      <p:sp>
        <p:nvSpPr>
          <p:cNvPr id="17" name="Google Shape;136;p19">
            <a:extLst>
              <a:ext uri="{FF2B5EF4-FFF2-40B4-BE49-F238E27FC236}">
                <a16:creationId xmlns:a16="http://schemas.microsoft.com/office/drawing/2014/main" id="{C6711DFA-A05D-4063-BB70-C1E0418DA2F8}"/>
              </a:ext>
            </a:extLst>
          </p:cNvPr>
          <p:cNvSpPr txBox="1">
            <a:spLocks/>
          </p:cNvSpPr>
          <p:nvPr/>
        </p:nvSpPr>
        <p:spPr>
          <a:xfrm>
            <a:off x="327660" y="266065"/>
            <a:ext cx="10358710"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p:nvPicPr>
        <p:blipFill rotWithShape="1">
          <a:blip r:embed="rId3"/>
          <a:srcRect t="6" r="84947" b="-1"/>
          <a:stretch/>
        </p:blipFill>
        <p:spPr>
          <a:xfrm>
            <a:off x="93745" y="145065"/>
            <a:ext cx="775252" cy="660400"/>
          </a:xfrm>
          <a:prstGeom prst="rect">
            <a:avLst/>
          </a:prstGeom>
        </p:spPr>
      </p:pic>
      <p:sp>
        <p:nvSpPr>
          <p:cNvPr id="2" name="TextBox 1">
            <a:extLst>
              <a:ext uri="{FF2B5EF4-FFF2-40B4-BE49-F238E27FC236}">
                <a16:creationId xmlns:a16="http://schemas.microsoft.com/office/drawing/2014/main" id="{6393832A-66AA-4B10-A398-80672FA589C6}"/>
              </a:ext>
            </a:extLst>
          </p:cNvPr>
          <p:cNvSpPr txBox="1"/>
          <p:nvPr/>
        </p:nvSpPr>
        <p:spPr>
          <a:xfrm>
            <a:off x="44878" y="6682285"/>
            <a:ext cx="2202847" cy="236988"/>
          </a:xfrm>
          <a:prstGeom prst="rect">
            <a:avLst/>
          </a:prstGeom>
          <a:noFill/>
        </p:spPr>
        <p:txBody>
          <a:bodyPr wrap="none" rtlCol="0">
            <a:spAutoFit/>
          </a:bodyPr>
          <a:lstStyle/>
          <a:p>
            <a:r>
              <a:rPr lang="en-US" sz="800">
                <a:solidFill>
                  <a:schemeClr val="bg1"/>
                </a:solidFill>
                <a:latin typeface="Corbel" panose="020B0503020204020204" pitchFamily="34" charset="0"/>
              </a:rPr>
              <a:t>Deliberative Draft – Preliminary and Incomplete</a:t>
            </a:r>
          </a:p>
        </p:txBody>
      </p:sp>
    </p:spTree>
    <p:extLst>
      <p:ext uri="{BB962C8B-B14F-4D97-AF65-F5344CB8AC3E}">
        <p14:creationId xmlns:p14="http://schemas.microsoft.com/office/powerpoint/2010/main" val="275923187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1709738"/>
            <a:ext cx="7766049"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581400" y="4589463"/>
            <a:ext cx="77660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3"/>
          <a:stretch>
            <a:fillRect/>
          </a:stretch>
        </p:blipFill>
        <p:spPr>
          <a:xfrm>
            <a:off x="74628" y="6160102"/>
            <a:ext cx="1670449" cy="609653"/>
          </a:xfrm>
          <a:prstGeom prst="rect">
            <a:avLst/>
          </a:prstGeom>
        </p:spPr>
      </p:pic>
    </p:spTree>
    <p:extLst>
      <p:ext uri="{BB962C8B-B14F-4D97-AF65-F5344CB8AC3E}">
        <p14:creationId xmlns:p14="http://schemas.microsoft.com/office/powerpoint/2010/main" val="43619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524750"/>
            <a:ext cx="7766049"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581400" y="4038957"/>
            <a:ext cx="77660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3"/>
          <a:stretch>
            <a:fillRect/>
          </a:stretch>
        </p:blipFill>
        <p:spPr>
          <a:xfrm>
            <a:off x="10228700" y="6046482"/>
            <a:ext cx="1670449" cy="609653"/>
          </a:xfrm>
          <a:prstGeom prst="rect">
            <a:avLst/>
          </a:prstGeom>
        </p:spPr>
      </p:pic>
    </p:spTree>
    <p:extLst>
      <p:ext uri="{BB962C8B-B14F-4D97-AF65-F5344CB8AC3E}">
        <p14:creationId xmlns:p14="http://schemas.microsoft.com/office/powerpoint/2010/main" val="240065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9747" y="524750"/>
            <a:ext cx="590770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5439746" y="4038957"/>
            <a:ext cx="590770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3"/>
          <a:stretch>
            <a:fillRect/>
          </a:stretch>
        </p:blipFill>
        <p:spPr>
          <a:xfrm>
            <a:off x="170301" y="6055909"/>
            <a:ext cx="1670449" cy="609653"/>
          </a:xfrm>
          <a:prstGeom prst="rect">
            <a:avLst/>
          </a:prstGeom>
        </p:spPr>
      </p:pic>
    </p:spTree>
    <p:extLst>
      <p:ext uri="{BB962C8B-B14F-4D97-AF65-F5344CB8AC3E}">
        <p14:creationId xmlns:p14="http://schemas.microsoft.com/office/powerpoint/2010/main" val="51273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93833"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32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192245"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C9530-703A-45A9-98F5-15EE0ED7D6FA}"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312708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152" y="365125"/>
            <a:ext cx="8406882" cy="1305055"/>
          </a:xfrm>
          <a:solidFill>
            <a:schemeClr val="bg1"/>
          </a:solidFill>
        </p:spPr>
        <p:txBody>
          <a:bodyPr/>
          <a:lstStyle/>
          <a:p>
            <a:r>
              <a:rPr lang="en-US"/>
              <a:t>Click to edit Master title style</a:t>
            </a:r>
          </a:p>
        </p:txBody>
      </p:sp>
      <p:sp>
        <p:nvSpPr>
          <p:cNvPr id="3" name="Text Placeholder 2"/>
          <p:cNvSpPr>
            <a:spLocks noGrp="1"/>
          </p:cNvSpPr>
          <p:nvPr>
            <p:ph type="body" idx="1"/>
          </p:nvPr>
        </p:nvSpPr>
        <p:spPr>
          <a:xfrm>
            <a:off x="625151" y="1681163"/>
            <a:ext cx="482392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5151" y="2505075"/>
            <a:ext cx="482392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C9530-703A-45A9-98F5-15EE0ED7D6FA}"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8DCDAE-849F-4278-A3B6-126065245978}" type="slidenum">
              <a:rPr lang="en-US" smtClean="0"/>
              <a:t>‹#›</a:t>
            </a:fld>
            <a:endParaRPr lang="en-US"/>
          </a:p>
        </p:txBody>
      </p:sp>
    </p:spTree>
    <p:extLst>
      <p:ext uri="{BB962C8B-B14F-4D97-AF65-F5344CB8AC3E}">
        <p14:creationId xmlns:p14="http://schemas.microsoft.com/office/powerpoint/2010/main" val="370601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152" y="365125"/>
            <a:ext cx="4823927" cy="1305055"/>
          </a:xfrm>
          <a:noFill/>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5151" y="1681163"/>
            <a:ext cx="482392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5151" y="2505075"/>
            <a:ext cx="482392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stretch>
            <a:fillRect/>
          </a:stretch>
        </p:blipFill>
        <p:spPr>
          <a:xfrm>
            <a:off x="189154" y="6189663"/>
            <a:ext cx="1670449" cy="609653"/>
          </a:xfrm>
          <a:prstGeom prst="rect">
            <a:avLst/>
          </a:prstGeom>
        </p:spPr>
      </p:pic>
    </p:spTree>
    <p:extLst>
      <p:ext uri="{BB962C8B-B14F-4D97-AF65-F5344CB8AC3E}">
        <p14:creationId xmlns:p14="http://schemas.microsoft.com/office/powerpoint/2010/main" val="2831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C9530-703A-45A9-98F5-15EE0ED7D6FA}" type="datetimeFigureOut">
              <a:rPr lang="en-US" smtClean="0"/>
              <a:t>11/22/2022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B8DCDAE-849F-4278-A3B6-126065245978}" type="slidenum">
              <a:rPr lang="en-US" smtClean="0"/>
              <a:pPr/>
              <a:t>‹#›</a:t>
            </a:fld>
            <a:endParaRPr lang="en-US"/>
          </a:p>
        </p:txBody>
      </p:sp>
    </p:spTree>
    <p:extLst>
      <p:ext uri="{BB962C8B-B14F-4D97-AF65-F5344CB8AC3E}">
        <p14:creationId xmlns:p14="http://schemas.microsoft.com/office/powerpoint/2010/main" val="2010044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safety.fhwa.dot.gov/zerodeaths/docs/FHWA_SafeSystem_Brochure_V9_508_200717.pdf" TargetMode="Externa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4D5E-F87D-4409-BDC3-A886AFC04437}"/>
              </a:ext>
            </a:extLst>
          </p:cNvPr>
          <p:cNvSpPr>
            <a:spLocks noGrp="1"/>
          </p:cNvSpPr>
          <p:nvPr>
            <p:ph type="ctrTitle"/>
          </p:nvPr>
        </p:nvSpPr>
        <p:spPr>
          <a:xfrm>
            <a:off x="1524000" y="1564105"/>
            <a:ext cx="9144000" cy="3305426"/>
          </a:xfrm>
        </p:spPr>
        <p:txBody>
          <a:bodyPr>
            <a:normAutofit fontScale="90000"/>
          </a:bodyPr>
          <a:lstStyle/>
          <a:p>
            <a:r>
              <a:rPr lang="en-US" b="1" dirty="0"/>
              <a:t>Recent Advances in Safety on our Nation’s Highways and Bridges</a:t>
            </a:r>
            <a:br>
              <a:rPr lang="en-US" b="1" dirty="0"/>
            </a:br>
            <a:br>
              <a:rPr lang="en-US" b="1" dirty="0"/>
            </a:br>
            <a:r>
              <a:rPr lang="en-US" sz="4000" b="1" dirty="0">
                <a:effectLst>
                  <a:outerShdw blurRad="38100" dist="38100" dir="2700000" algn="tl">
                    <a:srgbClr val="000000">
                      <a:alpha val="43137"/>
                    </a:srgbClr>
                  </a:outerShdw>
                </a:effectLst>
              </a:rPr>
              <a:t>AMOTIA </a:t>
            </a:r>
          </a:p>
        </p:txBody>
      </p:sp>
      <p:sp>
        <p:nvSpPr>
          <p:cNvPr id="3" name="Subtitle 2">
            <a:extLst>
              <a:ext uri="{FF2B5EF4-FFF2-40B4-BE49-F238E27FC236}">
                <a16:creationId xmlns:a16="http://schemas.microsoft.com/office/drawing/2014/main" id="{7C780006-73A5-4689-B912-9F3E8DA72D78}"/>
              </a:ext>
            </a:extLst>
          </p:cNvPr>
          <p:cNvSpPr>
            <a:spLocks noGrp="1"/>
          </p:cNvSpPr>
          <p:nvPr>
            <p:ph type="subTitle" idx="1"/>
          </p:nvPr>
        </p:nvSpPr>
        <p:spPr>
          <a:xfrm>
            <a:off x="1524000" y="5221708"/>
            <a:ext cx="9144000" cy="1161339"/>
          </a:xfrm>
        </p:spPr>
        <p:txBody>
          <a:bodyPr>
            <a:noAutofit/>
          </a:bodyPr>
          <a:lstStyle/>
          <a:p>
            <a:pPr>
              <a:lnSpc>
                <a:spcPct val="100000"/>
              </a:lnSpc>
            </a:pPr>
            <a:r>
              <a:rPr lang="en-US" sz="3600" dirty="0"/>
              <a:t>Cheryl Walker</a:t>
            </a:r>
          </a:p>
          <a:p>
            <a:pPr>
              <a:lnSpc>
                <a:spcPct val="100000"/>
              </a:lnSpc>
            </a:pPr>
            <a:r>
              <a:rPr lang="en-US" sz="2600" dirty="0"/>
              <a:t>Associate Administrator for Safety, FHWA</a:t>
            </a:r>
          </a:p>
          <a:p>
            <a:pPr>
              <a:lnSpc>
                <a:spcPct val="100000"/>
              </a:lnSpc>
            </a:pPr>
            <a:r>
              <a:rPr lang="en-US" sz="2000" dirty="0"/>
              <a:t>November 16, 2022</a:t>
            </a:r>
          </a:p>
        </p:txBody>
      </p:sp>
    </p:spTree>
    <p:extLst>
      <p:ext uri="{BB962C8B-B14F-4D97-AF65-F5344CB8AC3E}">
        <p14:creationId xmlns:p14="http://schemas.microsoft.com/office/powerpoint/2010/main" val="1156211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6D7B-9389-458C-A18A-7E2CEDA4A2ED}"/>
              </a:ext>
            </a:extLst>
          </p:cNvPr>
          <p:cNvSpPr>
            <a:spLocks noGrp="1"/>
          </p:cNvSpPr>
          <p:nvPr>
            <p:ph type="title"/>
          </p:nvPr>
        </p:nvSpPr>
        <p:spPr>
          <a:xfrm>
            <a:off x="738554" y="388571"/>
            <a:ext cx="2250831" cy="1325563"/>
          </a:xfrm>
        </p:spPr>
        <p:txBody>
          <a:bodyPr>
            <a:normAutofit/>
          </a:bodyPr>
          <a:lstStyle/>
          <a:p>
            <a:r>
              <a:rPr lang="en-US" sz="4400" b="1" dirty="0">
                <a:solidFill>
                  <a:schemeClr val="bg1"/>
                </a:solidFill>
              </a:rPr>
              <a:t>A4</a:t>
            </a:r>
          </a:p>
        </p:txBody>
      </p:sp>
      <p:pic>
        <p:nvPicPr>
          <p:cNvPr id="5" name="Picture 4">
            <a:extLst>
              <a:ext uri="{FF2B5EF4-FFF2-40B4-BE49-F238E27FC236}">
                <a16:creationId xmlns:a16="http://schemas.microsoft.com/office/drawing/2014/main" id="{323389B9-1252-48DB-8692-11550972B462}"/>
              </a:ext>
            </a:extLst>
          </p:cNvPr>
          <p:cNvPicPr>
            <a:picLocks noChangeAspect="1"/>
          </p:cNvPicPr>
          <p:nvPr/>
        </p:nvPicPr>
        <p:blipFill>
          <a:blip r:embed="rId3"/>
          <a:stretch>
            <a:fillRect/>
          </a:stretch>
        </p:blipFill>
        <p:spPr>
          <a:xfrm>
            <a:off x="274562" y="3150966"/>
            <a:ext cx="11917438" cy="3172268"/>
          </a:xfrm>
          <a:prstGeom prst="rect">
            <a:avLst/>
          </a:prstGeom>
        </p:spPr>
      </p:pic>
      <p:sp>
        <p:nvSpPr>
          <p:cNvPr id="6" name="Arrow: Down 5">
            <a:extLst>
              <a:ext uri="{FF2B5EF4-FFF2-40B4-BE49-F238E27FC236}">
                <a16:creationId xmlns:a16="http://schemas.microsoft.com/office/drawing/2014/main" id="{2DAC535A-75E3-4A4B-B2FE-FAA1F736E3D6}"/>
              </a:ext>
            </a:extLst>
          </p:cNvPr>
          <p:cNvSpPr/>
          <p:nvPr/>
        </p:nvSpPr>
        <p:spPr>
          <a:xfrm>
            <a:off x="5397500" y="1206500"/>
            <a:ext cx="1816100" cy="194446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E7A1E3-3E0E-40FD-8359-3335961F36F5}"/>
              </a:ext>
            </a:extLst>
          </p:cNvPr>
          <p:cNvSpPr txBox="1"/>
          <p:nvPr/>
        </p:nvSpPr>
        <p:spPr>
          <a:xfrm>
            <a:off x="7734300" y="6323234"/>
            <a:ext cx="3892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Roadway Safety Strategy, 2022</a:t>
            </a:r>
          </a:p>
        </p:txBody>
      </p:sp>
    </p:spTree>
    <p:extLst>
      <p:ext uri="{BB962C8B-B14F-4D97-AF65-F5344CB8AC3E}">
        <p14:creationId xmlns:p14="http://schemas.microsoft.com/office/powerpoint/2010/main" val="308697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2B60D55D-E379-CA40-9F04-00BD86198D91}"/>
              </a:ext>
            </a:extLst>
          </p:cNvPr>
          <p:cNvPicPr>
            <a:picLocks noChangeAspect="1"/>
          </p:cNvPicPr>
          <p:nvPr/>
        </p:nvPicPr>
        <p:blipFill>
          <a:blip r:embed="rId3"/>
          <a:stretch>
            <a:fillRect/>
          </a:stretch>
        </p:blipFill>
        <p:spPr>
          <a:xfrm>
            <a:off x="7555446" y="1511300"/>
            <a:ext cx="3277654" cy="4219854"/>
          </a:xfrm>
          <a:prstGeom prst="rect">
            <a:avLst/>
          </a:prstGeom>
        </p:spPr>
      </p:pic>
      <p:sp>
        <p:nvSpPr>
          <p:cNvPr id="8" name="Title 7">
            <a:extLst>
              <a:ext uri="{FF2B5EF4-FFF2-40B4-BE49-F238E27FC236}">
                <a16:creationId xmlns:a16="http://schemas.microsoft.com/office/drawing/2014/main" id="{07F8AB73-7ADE-406A-B6F1-13B086DBB319}"/>
              </a:ext>
            </a:extLst>
          </p:cNvPr>
          <p:cNvSpPr>
            <a:spLocks noGrp="1"/>
          </p:cNvSpPr>
          <p:nvPr>
            <p:ph type="title"/>
          </p:nvPr>
        </p:nvSpPr>
        <p:spPr>
          <a:xfrm>
            <a:off x="317500" y="0"/>
            <a:ext cx="10515600" cy="1325563"/>
          </a:xfrm>
        </p:spPr>
        <p:txBody>
          <a:bodyPr>
            <a:normAutofit/>
          </a:bodyPr>
          <a:lstStyle/>
          <a:p>
            <a:r>
              <a:rPr lang="en-US" sz="3200" dirty="0">
                <a:latin typeface="Arial Black" panose="020B0A04020102020204" pitchFamily="34" charset="0"/>
                <a:ea typeface="Tahoma" panose="020B0604030504040204" pitchFamily="34" charset="0"/>
                <a:cs typeface="Tahoma" panose="020B0604030504040204" pitchFamily="34" charset="0"/>
              </a:rPr>
              <a:t>Proven Safety Countermeasures</a:t>
            </a:r>
          </a:p>
        </p:txBody>
      </p:sp>
      <p:sp>
        <p:nvSpPr>
          <p:cNvPr id="9" name="Content Placeholder 8">
            <a:extLst>
              <a:ext uri="{FF2B5EF4-FFF2-40B4-BE49-F238E27FC236}">
                <a16:creationId xmlns:a16="http://schemas.microsoft.com/office/drawing/2014/main" id="{2F7B3FE3-8830-4E4E-A0DA-C8F543E106E8}"/>
              </a:ext>
            </a:extLst>
          </p:cNvPr>
          <p:cNvSpPr>
            <a:spLocks noGrp="1"/>
          </p:cNvSpPr>
          <p:nvPr>
            <p:ph sz="half" idx="1"/>
          </p:nvPr>
        </p:nvSpPr>
        <p:spPr>
          <a:xfrm>
            <a:off x="533400" y="1689100"/>
            <a:ext cx="6375400" cy="4813299"/>
          </a:xfrm>
        </p:spPr>
        <p:txBody>
          <a:bodyPr>
            <a:normAutofit/>
          </a:bodyPr>
          <a:lstStyle/>
          <a:p>
            <a:r>
              <a:rPr lang="en-US" sz="3200" dirty="0"/>
              <a:t>28 countermeasures</a:t>
            </a:r>
          </a:p>
          <a:p>
            <a:r>
              <a:rPr lang="en-US" sz="3200" dirty="0"/>
              <a:t> Selection Criteria</a:t>
            </a:r>
          </a:p>
          <a:p>
            <a:pPr lvl="1"/>
            <a:r>
              <a:rPr lang="en-US" sz="2800" dirty="0"/>
              <a:t>Proven effective</a:t>
            </a:r>
          </a:p>
          <a:p>
            <a:pPr lvl="1"/>
            <a:r>
              <a:rPr lang="en-US" sz="2800" dirty="0"/>
              <a:t>Not widespread deployment</a:t>
            </a:r>
          </a:p>
          <a:p>
            <a:r>
              <a:rPr lang="en-US" sz="3200" dirty="0"/>
              <a:t> Guidance and Technical Assistance</a:t>
            </a:r>
          </a:p>
        </p:txBody>
      </p:sp>
      <p:sp>
        <p:nvSpPr>
          <p:cNvPr id="5" name="TextBox 4">
            <a:extLst>
              <a:ext uri="{FF2B5EF4-FFF2-40B4-BE49-F238E27FC236}">
                <a16:creationId xmlns:a16="http://schemas.microsoft.com/office/drawing/2014/main" id="{FD879755-6AF6-4804-9C12-41B0B5968554}"/>
              </a:ext>
            </a:extLst>
          </p:cNvPr>
          <p:cNvSpPr txBox="1"/>
          <p:nvPr/>
        </p:nvSpPr>
        <p:spPr>
          <a:xfrm>
            <a:off x="9614048" y="5715376"/>
            <a:ext cx="12190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FHWA</a:t>
            </a:r>
          </a:p>
        </p:txBody>
      </p:sp>
    </p:spTree>
    <p:extLst>
      <p:ext uri="{BB962C8B-B14F-4D97-AF65-F5344CB8AC3E}">
        <p14:creationId xmlns:p14="http://schemas.microsoft.com/office/powerpoint/2010/main" val="390829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7602" y="136522"/>
            <a:ext cx="11185525" cy="1143000"/>
          </a:xfrm>
        </p:spPr>
        <p:txBody>
          <a:bodyPr>
            <a:normAutofit/>
          </a:bodyPr>
          <a:lstStyle/>
          <a:p>
            <a:r>
              <a:rPr lang="en-US" sz="3600" dirty="0">
                <a:solidFill>
                  <a:schemeClr val="bg1"/>
                </a:solidFill>
              </a:rPr>
              <a:t>28 </a:t>
            </a:r>
            <a:r>
              <a:rPr lang="en-US" sz="3200" dirty="0">
                <a:latin typeface="Arial Black" panose="020B0A04020102020204" pitchFamily="34" charset="0"/>
                <a:ea typeface="Tahoma" panose="020B0604030504040204" pitchFamily="34" charset="0"/>
                <a:cs typeface="Tahoma" panose="020B0604030504040204" pitchFamily="34" charset="0"/>
              </a:rPr>
              <a:t>Proven Safety Countermeasures </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BC956F3-94CB-4225-B80D-D5B5BEA8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EEC0E7A-4F31-4E6B-A0D1-CD828915338E}"/>
              </a:ext>
            </a:extLst>
          </p:cNvPr>
          <p:cNvPicPr>
            <a:picLocks noChangeAspect="1"/>
          </p:cNvPicPr>
          <p:nvPr/>
        </p:nvPicPr>
        <p:blipFill>
          <a:blip r:embed="rId3"/>
          <a:stretch>
            <a:fillRect/>
          </a:stretch>
        </p:blipFill>
        <p:spPr>
          <a:xfrm>
            <a:off x="384602" y="1359100"/>
            <a:ext cx="5495017" cy="5362378"/>
          </a:xfrm>
          <a:prstGeom prst="rect">
            <a:avLst/>
          </a:prstGeom>
        </p:spPr>
      </p:pic>
      <p:pic>
        <p:nvPicPr>
          <p:cNvPr id="13" name="Picture 12">
            <a:extLst>
              <a:ext uri="{FF2B5EF4-FFF2-40B4-BE49-F238E27FC236}">
                <a16:creationId xmlns:a16="http://schemas.microsoft.com/office/drawing/2014/main" id="{0AA364BE-5E3A-42CE-A8B4-0C5DB3BF4494}"/>
              </a:ext>
            </a:extLst>
          </p:cNvPr>
          <p:cNvPicPr>
            <a:picLocks noChangeAspect="1"/>
          </p:cNvPicPr>
          <p:nvPr/>
        </p:nvPicPr>
        <p:blipFill>
          <a:blip r:embed="rId4"/>
          <a:stretch>
            <a:fillRect/>
          </a:stretch>
        </p:blipFill>
        <p:spPr>
          <a:xfrm>
            <a:off x="6223000" y="1359100"/>
            <a:ext cx="5690508" cy="4419432"/>
          </a:xfrm>
          <a:prstGeom prst="rect">
            <a:avLst/>
          </a:prstGeom>
        </p:spPr>
      </p:pic>
      <p:sp>
        <p:nvSpPr>
          <p:cNvPr id="14" name="TextBox 13">
            <a:extLst>
              <a:ext uri="{FF2B5EF4-FFF2-40B4-BE49-F238E27FC236}">
                <a16:creationId xmlns:a16="http://schemas.microsoft.com/office/drawing/2014/main" id="{FB467E38-6883-4D34-A59B-066EA0EAA0EC}"/>
              </a:ext>
            </a:extLst>
          </p:cNvPr>
          <p:cNvSpPr txBox="1"/>
          <p:nvPr/>
        </p:nvSpPr>
        <p:spPr>
          <a:xfrm>
            <a:off x="10694456" y="6413733"/>
            <a:ext cx="1219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Source: FHWA</a:t>
            </a:r>
          </a:p>
        </p:txBody>
      </p:sp>
    </p:spTree>
    <p:extLst>
      <p:ext uri="{BB962C8B-B14F-4D97-AF65-F5344CB8AC3E}">
        <p14:creationId xmlns:p14="http://schemas.microsoft.com/office/powerpoint/2010/main" val="62609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0">
            <a:extLst>
              <a:ext uri="{FF2B5EF4-FFF2-40B4-BE49-F238E27FC236}">
                <a16:creationId xmlns:a16="http://schemas.microsoft.com/office/drawing/2014/main" id="{E8A8CFC5-8474-46DE-A42F-1DE1AA3A1A65}"/>
              </a:ext>
            </a:extLst>
          </p:cNvPr>
          <p:cNvSpPr txBox="1">
            <a:spLocks/>
          </p:cNvSpPr>
          <p:nvPr/>
        </p:nvSpPr>
        <p:spPr>
          <a:xfrm>
            <a:off x="2189097" y="1424928"/>
            <a:ext cx="3397705" cy="100875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Tx/>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Rectangular Rapid Flashing Beacons (RRFBs)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descr="Icon: Pavement Friction Management">
            <a:extLst>
              <a:ext uri="{FF2B5EF4-FFF2-40B4-BE49-F238E27FC236}">
                <a16:creationId xmlns:a16="http://schemas.microsoft.com/office/drawing/2014/main" id="{21B515B4-C5E5-4BF6-8EDE-B4DF57A80C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713" y="4324847"/>
            <a:ext cx="914523" cy="914400"/>
          </a:xfrm>
          <a:prstGeom prst="rect">
            <a:avLst/>
          </a:prstGeom>
          <a:noFill/>
          <a:ln>
            <a:noFill/>
          </a:ln>
        </p:spPr>
      </p:pic>
      <p:pic>
        <p:nvPicPr>
          <p:cNvPr id="30" name="Picture 29" descr="Icon: Variable Speed Limits">
            <a:extLst>
              <a:ext uri="{FF2B5EF4-FFF2-40B4-BE49-F238E27FC236}">
                <a16:creationId xmlns:a16="http://schemas.microsoft.com/office/drawing/2014/main" id="{7CA6BA83-B1D1-43AE-B3B5-A44A668DDA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3553" y="2733229"/>
            <a:ext cx="914523" cy="914400"/>
          </a:xfrm>
          <a:prstGeom prst="rect">
            <a:avLst/>
          </a:prstGeom>
          <a:noFill/>
          <a:ln>
            <a:noFill/>
          </a:ln>
        </p:spPr>
      </p:pic>
      <p:pic>
        <p:nvPicPr>
          <p:cNvPr id="31" name="Picture 30" descr="Icon: Crosswalk Visibility Enhancements">
            <a:extLst>
              <a:ext uri="{FF2B5EF4-FFF2-40B4-BE49-F238E27FC236}">
                <a16:creationId xmlns:a16="http://schemas.microsoft.com/office/drawing/2014/main" id="{2FD15730-7466-4F1E-ACAE-0F67843ADC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2713" y="3311481"/>
            <a:ext cx="914523" cy="914400"/>
          </a:xfrm>
          <a:prstGeom prst="rect">
            <a:avLst/>
          </a:prstGeom>
          <a:noFill/>
          <a:ln>
            <a:noFill/>
          </a:ln>
        </p:spPr>
      </p:pic>
      <p:pic>
        <p:nvPicPr>
          <p:cNvPr id="32" name="Picture 31" descr="Icon: On Road Bicyle Lanes">
            <a:extLst>
              <a:ext uri="{FF2B5EF4-FFF2-40B4-BE49-F238E27FC236}">
                <a16:creationId xmlns:a16="http://schemas.microsoft.com/office/drawing/2014/main" id="{CE292436-7C5B-4EBD-8D2F-AFDE0F262F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23553" y="1578099"/>
            <a:ext cx="914523" cy="914400"/>
          </a:xfrm>
          <a:prstGeom prst="rect">
            <a:avLst/>
          </a:prstGeom>
          <a:noFill/>
          <a:ln>
            <a:noFill/>
          </a:ln>
        </p:spPr>
      </p:pic>
      <p:pic>
        <p:nvPicPr>
          <p:cNvPr id="33" name="Picture 32" descr="Icon: Rectangular Rapid Flashing Beacons">
            <a:extLst>
              <a:ext uri="{FF2B5EF4-FFF2-40B4-BE49-F238E27FC236}">
                <a16:creationId xmlns:a16="http://schemas.microsoft.com/office/drawing/2014/main" id="{A7DC161E-1B64-4610-8EE8-2EFC56A90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13" y="1284749"/>
            <a:ext cx="914523" cy="914400"/>
          </a:xfrm>
          <a:prstGeom prst="rect">
            <a:avLst/>
          </a:prstGeom>
          <a:noFill/>
          <a:ln>
            <a:noFill/>
          </a:ln>
        </p:spPr>
      </p:pic>
      <p:pic>
        <p:nvPicPr>
          <p:cNvPr id="34" name="Picture 33" descr="Icon: Wider Edge Lines">
            <a:extLst>
              <a:ext uri="{FF2B5EF4-FFF2-40B4-BE49-F238E27FC236}">
                <a16:creationId xmlns:a16="http://schemas.microsoft.com/office/drawing/2014/main" id="{2FD03DE0-66A5-4122-9E37-2B9FEEF107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2713" y="5338212"/>
            <a:ext cx="914523" cy="914400"/>
          </a:xfrm>
          <a:prstGeom prst="rect">
            <a:avLst/>
          </a:prstGeom>
          <a:noFill/>
          <a:ln>
            <a:noFill/>
          </a:ln>
        </p:spPr>
      </p:pic>
      <p:pic>
        <p:nvPicPr>
          <p:cNvPr id="35" name="Picture 2" descr="https://projects.vhb.com/psc-2021-draft/img/psc-icon-speed-safety-cameras.png">
            <a:extLst>
              <a:ext uri="{FF2B5EF4-FFF2-40B4-BE49-F238E27FC236}">
                <a16:creationId xmlns:a16="http://schemas.microsoft.com/office/drawing/2014/main" id="{9E2A15E2-A1CB-43CC-8DFA-9628D5CEE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3553" y="388835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4E5E302B-324D-4E2B-BCBF-D5B6D585E871}"/>
              </a:ext>
            </a:extLst>
          </p:cNvPr>
          <p:cNvPicPr>
            <a:picLocks noChangeAspect="1"/>
          </p:cNvPicPr>
          <p:nvPr/>
        </p:nvPicPr>
        <p:blipFill>
          <a:blip r:embed="rId10"/>
          <a:stretch>
            <a:fillRect/>
          </a:stretch>
        </p:blipFill>
        <p:spPr>
          <a:xfrm>
            <a:off x="1092713" y="2298115"/>
            <a:ext cx="914400" cy="914400"/>
          </a:xfrm>
          <a:prstGeom prst="rect">
            <a:avLst/>
          </a:prstGeom>
        </p:spPr>
      </p:pic>
      <p:sp>
        <p:nvSpPr>
          <p:cNvPr id="37" name="Rectangle 36">
            <a:extLst>
              <a:ext uri="{FF2B5EF4-FFF2-40B4-BE49-F238E27FC236}">
                <a16:creationId xmlns:a16="http://schemas.microsoft.com/office/drawing/2014/main" id="{B5BF87F0-4867-4C97-933D-CB5545FCC013}"/>
              </a:ext>
            </a:extLst>
          </p:cNvPr>
          <p:cNvSpPr/>
          <p:nvPr/>
        </p:nvSpPr>
        <p:spPr>
          <a:xfrm>
            <a:off x="2189097" y="2544389"/>
            <a:ext cx="40713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Lighting (Intersection and Segments)</a:t>
            </a:r>
          </a:p>
        </p:txBody>
      </p:sp>
      <p:sp>
        <p:nvSpPr>
          <p:cNvPr id="38" name="Rectangle 37">
            <a:extLst>
              <a:ext uri="{FF2B5EF4-FFF2-40B4-BE49-F238E27FC236}">
                <a16:creationId xmlns:a16="http://schemas.microsoft.com/office/drawing/2014/main" id="{038FFF7F-FB1E-4B34-914B-EAC3072FC121}"/>
              </a:ext>
            </a:extLst>
          </p:cNvPr>
          <p:cNvSpPr/>
          <p:nvPr/>
        </p:nvSpPr>
        <p:spPr>
          <a:xfrm>
            <a:off x="2189097" y="3542040"/>
            <a:ext cx="390690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Crosswalk Visibility Enhancements </a:t>
            </a:r>
          </a:p>
        </p:txBody>
      </p:sp>
      <p:sp>
        <p:nvSpPr>
          <p:cNvPr id="39" name="Rectangle 38">
            <a:extLst>
              <a:ext uri="{FF2B5EF4-FFF2-40B4-BE49-F238E27FC236}">
                <a16:creationId xmlns:a16="http://schemas.microsoft.com/office/drawing/2014/main" id="{E0039A7E-361E-4D6F-A133-1B5ED59C8311}"/>
              </a:ext>
            </a:extLst>
          </p:cNvPr>
          <p:cNvSpPr/>
          <p:nvPr/>
        </p:nvSpPr>
        <p:spPr>
          <a:xfrm>
            <a:off x="2189097" y="4428104"/>
            <a:ext cx="39595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Pavement Friction Management (CPFM and HFST)</a:t>
            </a:r>
          </a:p>
        </p:txBody>
      </p:sp>
      <p:sp>
        <p:nvSpPr>
          <p:cNvPr id="40" name="Rectangle 39">
            <a:extLst>
              <a:ext uri="{FF2B5EF4-FFF2-40B4-BE49-F238E27FC236}">
                <a16:creationId xmlns:a16="http://schemas.microsoft.com/office/drawing/2014/main" id="{464A3303-D1C5-4240-B17A-A1058070DEC8}"/>
              </a:ext>
            </a:extLst>
          </p:cNvPr>
          <p:cNvSpPr/>
          <p:nvPr/>
        </p:nvSpPr>
        <p:spPr>
          <a:xfrm>
            <a:off x="2189097" y="5555075"/>
            <a:ext cx="20039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Wider Edge Lines</a:t>
            </a:r>
          </a:p>
        </p:txBody>
      </p:sp>
      <p:sp>
        <p:nvSpPr>
          <p:cNvPr id="41" name="Rectangle 40">
            <a:extLst>
              <a:ext uri="{FF2B5EF4-FFF2-40B4-BE49-F238E27FC236}">
                <a16:creationId xmlns:a16="http://schemas.microsoft.com/office/drawing/2014/main" id="{2EEA083D-7F0D-42E7-B9B1-05F3476846D2}"/>
              </a:ext>
            </a:extLst>
          </p:cNvPr>
          <p:cNvSpPr/>
          <p:nvPr/>
        </p:nvSpPr>
        <p:spPr>
          <a:xfrm>
            <a:off x="8186987" y="1835244"/>
            <a:ext cx="16962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Bicycle Lanes </a:t>
            </a:r>
          </a:p>
        </p:txBody>
      </p:sp>
      <p:sp>
        <p:nvSpPr>
          <p:cNvPr id="42" name="Rectangle 41">
            <a:extLst>
              <a:ext uri="{FF2B5EF4-FFF2-40B4-BE49-F238E27FC236}">
                <a16:creationId xmlns:a16="http://schemas.microsoft.com/office/drawing/2014/main" id="{0AA39767-7743-4825-B821-CC67762B9ACE}"/>
              </a:ext>
            </a:extLst>
          </p:cNvPr>
          <p:cNvSpPr/>
          <p:nvPr/>
        </p:nvSpPr>
        <p:spPr>
          <a:xfrm>
            <a:off x="8186987" y="2978280"/>
            <a:ext cx="24659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Variable Speed Limits</a:t>
            </a:r>
          </a:p>
        </p:txBody>
      </p:sp>
      <p:sp>
        <p:nvSpPr>
          <p:cNvPr id="43" name="Rectangle 42">
            <a:extLst>
              <a:ext uri="{FF2B5EF4-FFF2-40B4-BE49-F238E27FC236}">
                <a16:creationId xmlns:a16="http://schemas.microsoft.com/office/drawing/2014/main" id="{7D87701F-38D9-4CE7-BDDC-2028C8604C90}"/>
              </a:ext>
            </a:extLst>
          </p:cNvPr>
          <p:cNvSpPr/>
          <p:nvPr/>
        </p:nvSpPr>
        <p:spPr>
          <a:xfrm>
            <a:off x="8186987" y="4121316"/>
            <a:ext cx="25358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Speed Safety Cameras</a:t>
            </a:r>
          </a:p>
        </p:txBody>
      </p:sp>
      <p:sp>
        <p:nvSpPr>
          <p:cNvPr id="44" name="Rectangle 43">
            <a:extLst>
              <a:ext uri="{FF2B5EF4-FFF2-40B4-BE49-F238E27FC236}">
                <a16:creationId xmlns:a16="http://schemas.microsoft.com/office/drawing/2014/main" id="{59A7D97A-C4D5-42F6-9C4F-639D78E6D1C6}"/>
              </a:ext>
            </a:extLst>
          </p:cNvPr>
          <p:cNvSpPr/>
          <p:nvPr/>
        </p:nvSpPr>
        <p:spPr>
          <a:xfrm>
            <a:off x="8186987" y="5110465"/>
            <a:ext cx="306060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Appropriate Speed Limits for All Road Users</a:t>
            </a:r>
          </a:p>
        </p:txBody>
      </p:sp>
      <p:pic>
        <p:nvPicPr>
          <p:cNvPr id="45" name="Picture 44">
            <a:extLst>
              <a:ext uri="{FF2B5EF4-FFF2-40B4-BE49-F238E27FC236}">
                <a16:creationId xmlns:a16="http://schemas.microsoft.com/office/drawing/2014/main" id="{BE4893C1-68BE-4283-850C-D60467302DCA}"/>
              </a:ext>
            </a:extLst>
          </p:cNvPr>
          <p:cNvPicPr>
            <a:picLocks noChangeAspect="1"/>
          </p:cNvPicPr>
          <p:nvPr/>
        </p:nvPicPr>
        <p:blipFill>
          <a:blip r:embed="rId11"/>
          <a:stretch>
            <a:fillRect/>
          </a:stretch>
        </p:blipFill>
        <p:spPr>
          <a:xfrm>
            <a:off x="7123553" y="5043488"/>
            <a:ext cx="914400" cy="914400"/>
          </a:xfrm>
          <a:prstGeom prst="rect">
            <a:avLst/>
          </a:prstGeom>
        </p:spPr>
      </p:pic>
      <p:sp>
        <p:nvSpPr>
          <p:cNvPr id="46" name="Title 9">
            <a:extLst>
              <a:ext uri="{FF2B5EF4-FFF2-40B4-BE49-F238E27FC236}">
                <a16:creationId xmlns:a16="http://schemas.microsoft.com/office/drawing/2014/main" id="{4DD28D6C-4ECD-4908-8A71-370FCE712759}"/>
              </a:ext>
            </a:extLst>
          </p:cNvPr>
          <p:cNvSpPr>
            <a:spLocks noGrp="1"/>
          </p:cNvSpPr>
          <p:nvPr>
            <p:ph type="title"/>
          </p:nvPr>
        </p:nvSpPr>
        <p:spPr>
          <a:xfrm>
            <a:off x="897845" y="-614222"/>
            <a:ext cx="7732588" cy="1675005"/>
          </a:xfrm>
        </p:spPr>
        <p:txBody>
          <a:bodyPr>
            <a:normAutofit/>
          </a:bodyPr>
          <a:lstStyle/>
          <a:p>
            <a:r>
              <a:rPr lang="en-US" dirty="0">
                <a:latin typeface="Arial Black" panose="020B0A04020102020204" pitchFamily="34" charset="0"/>
                <a:ea typeface="Tahoma" panose="020B0604030504040204" pitchFamily="34" charset="0"/>
                <a:cs typeface="Tahoma" panose="020B0604030504040204" pitchFamily="34" charset="0"/>
              </a:rPr>
              <a:t>2021 New Proven Safety Countermeasures </a:t>
            </a:r>
          </a:p>
        </p:txBody>
      </p:sp>
    </p:spTree>
    <p:extLst>
      <p:ext uri="{BB962C8B-B14F-4D97-AF65-F5344CB8AC3E}">
        <p14:creationId xmlns:p14="http://schemas.microsoft.com/office/powerpoint/2010/main" val="14987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7372" y="1304719"/>
            <a:ext cx="6336279" cy="1646237"/>
          </a:xfrm>
        </p:spPr>
        <p:txBody>
          <a:bodyPr anchor="ctr">
            <a:noAutofit/>
          </a:bodyPr>
          <a:lstStyle/>
          <a:p>
            <a:r>
              <a:rPr lang="en-US" sz="2400" b="1"/>
              <a:t>Appropriate Speed Limits for All Road Users</a:t>
            </a:r>
          </a:p>
          <a:p>
            <a:r>
              <a:rPr lang="en-US" sz="2400" b="1"/>
              <a:t>Speed Safety Cameras</a:t>
            </a:r>
          </a:p>
          <a:p>
            <a:r>
              <a:rPr lang="en-US" sz="2400" b="1"/>
              <a:t>Variable Speed Limits</a:t>
            </a:r>
          </a:p>
        </p:txBody>
      </p:sp>
      <p:sp>
        <p:nvSpPr>
          <p:cNvPr id="2" name="Title 1"/>
          <p:cNvSpPr>
            <a:spLocks noGrp="1"/>
          </p:cNvSpPr>
          <p:nvPr>
            <p:ph type="title" idx="4294967295"/>
          </p:nvPr>
        </p:nvSpPr>
        <p:spPr>
          <a:xfrm>
            <a:off x="448834" y="121706"/>
            <a:ext cx="7436210" cy="1183013"/>
          </a:xfrm>
        </p:spPr>
        <p:txBody>
          <a:bodyPr>
            <a:noAutofit/>
          </a:bodyPr>
          <a:lstStyle/>
          <a:p>
            <a:pPr>
              <a:lnSpc>
                <a:spcPct val="90000"/>
              </a:lnSpc>
            </a:pPr>
            <a:r>
              <a:rPr lang="en-US" sz="3200">
                <a:latin typeface="Arial Black" panose="020B0A04020102020204" pitchFamily="34" charset="0"/>
                <a:ea typeface="Tahoma" panose="020B0604030504040204" pitchFamily="34" charset="0"/>
                <a:cs typeface="Tahoma" panose="020B0604030504040204" pitchFamily="34" charset="0"/>
              </a:rPr>
              <a:t>Proven Speed Management Safety Countermeasures</a:t>
            </a:r>
            <a:endParaRPr lang="en-US" sz="3200">
              <a:latin typeface="Arial Black" panose="020B0A04020102020204" pitchFamily="34" charset="0"/>
            </a:endParaRPr>
          </a:p>
        </p:txBody>
      </p:sp>
      <p:pic>
        <p:nvPicPr>
          <p:cNvPr id="6" name="Picture 5">
            <a:extLst>
              <a:ext uri="{FF2B5EF4-FFF2-40B4-BE49-F238E27FC236}">
                <a16:creationId xmlns:a16="http://schemas.microsoft.com/office/drawing/2014/main" id="{2DB5E1C7-D0ED-410E-8C45-9D5C882EF93A}"/>
              </a:ext>
            </a:extLst>
          </p:cNvPr>
          <p:cNvPicPr>
            <a:picLocks noChangeAspect="1"/>
          </p:cNvPicPr>
          <p:nvPr/>
        </p:nvPicPr>
        <p:blipFill>
          <a:blip r:embed="rId3"/>
          <a:stretch>
            <a:fillRect/>
          </a:stretch>
        </p:blipFill>
        <p:spPr>
          <a:xfrm>
            <a:off x="1862825" y="3075777"/>
            <a:ext cx="2688336" cy="3480046"/>
          </a:xfrm>
          <a:prstGeom prst="rect">
            <a:avLst/>
          </a:prstGeom>
        </p:spPr>
      </p:pic>
      <p:pic>
        <p:nvPicPr>
          <p:cNvPr id="4" name="Picture 3">
            <a:extLst>
              <a:ext uri="{FF2B5EF4-FFF2-40B4-BE49-F238E27FC236}">
                <a16:creationId xmlns:a16="http://schemas.microsoft.com/office/drawing/2014/main" id="{D15462A4-4D1F-4171-9EA7-018FE776D7C8}"/>
              </a:ext>
            </a:extLst>
          </p:cNvPr>
          <p:cNvPicPr>
            <a:picLocks noChangeAspect="1"/>
          </p:cNvPicPr>
          <p:nvPr/>
        </p:nvPicPr>
        <p:blipFill>
          <a:blip r:embed="rId4"/>
          <a:stretch>
            <a:fillRect/>
          </a:stretch>
        </p:blipFill>
        <p:spPr>
          <a:xfrm>
            <a:off x="4705186" y="3075777"/>
            <a:ext cx="2688336" cy="3480046"/>
          </a:xfrm>
          <a:prstGeom prst="rect">
            <a:avLst/>
          </a:prstGeom>
        </p:spPr>
      </p:pic>
      <p:pic>
        <p:nvPicPr>
          <p:cNvPr id="5" name="Picture 4">
            <a:extLst>
              <a:ext uri="{FF2B5EF4-FFF2-40B4-BE49-F238E27FC236}">
                <a16:creationId xmlns:a16="http://schemas.microsoft.com/office/drawing/2014/main" id="{02844346-2168-49F7-A189-FC75C99BC135}"/>
              </a:ext>
            </a:extLst>
          </p:cNvPr>
          <p:cNvPicPr>
            <a:picLocks noChangeAspect="1"/>
          </p:cNvPicPr>
          <p:nvPr/>
        </p:nvPicPr>
        <p:blipFill>
          <a:blip r:embed="rId5"/>
          <a:stretch>
            <a:fillRect/>
          </a:stretch>
        </p:blipFill>
        <p:spPr>
          <a:xfrm>
            <a:off x="7547548" y="3075777"/>
            <a:ext cx="2688336" cy="3480046"/>
          </a:xfrm>
          <a:prstGeom prst="rect">
            <a:avLst/>
          </a:prstGeom>
        </p:spPr>
      </p:pic>
    </p:spTree>
    <p:extLst>
      <p:ext uri="{BB962C8B-B14F-4D97-AF65-F5344CB8AC3E}">
        <p14:creationId xmlns:p14="http://schemas.microsoft.com/office/powerpoint/2010/main" val="182040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103868"/>
            <a:ext cx="10515600" cy="1325563"/>
          </a:xfrm>
        </p:spPr>
        <p:txBody>
          <a:bodyPr>
            <a:normAutofit/>
          </a:bodyPr>
          <a:lstStyle/>
          <a:p>
            <a:pPr algn="ctr"/>
            <a:r>
              <a:rPr lang="en-US" sz="4000" dirty="0">
                <a:latin typeface="Arial Black" panose="020B0A04020102020204" pitchFamily="34" charset="0"/>
              </a:rPr>
              <a:t>Speeding and Speed Safety </a:t>
            </a:r>
          </a:p>
        </p:txBody>
      </p:sp>
      <p:sp>
        <p:nvSpPr>
          <p:cNvPr id="3" name="Content Placeholder 2"/>
          <p:cNvSpPr>
            <a:spLocks noGrp="1"/>
          </p:cNvSpPr>
          <p:nvPr>
            <p:ph idx="4294967295"/>
          </p:nvPr>
        </p:nvSpPr>
        <p:spPr>
          <a:xfrm>
            <a:off x="378823" y="1276350"/>
            <a:ext cx="10111384" cy="5080000"/>
          </a:xfrm>
        </p:spPr>
        <p:txBody>
          <a:bodyPr>
            <a:normAutofit/>
          </a:bodyPr>
          <a:lstStyle/>
          <a:p>
            <a:r>
              <a:rPr lang="en-US" sz="3200" b="1" dirty="0"/>
              <a:t>Speeding</a:t>
            </a:r>
            <a:r>
              <a:rPr lang="en-US" sz="3200" dirty="0"/>
              <a:t> </a:t>
            </a:r>
          </a:p>
          <a:p>
            <a:pPr lvl="1"/>
            <a:r>
              <a:rPr lang="en-US" sz="2800" dirty="0"/>
              <a:t>Impacts intersections, roadway departure, pedestrians, bicyclists impaired driving, truck rollovers, etc.</a:t>
            </a:r>
          </a:p>
          <a:p>
            <a:pPr lvl="1"/>
            <a:r>
              <a:rPr lang="en-US" sz="2800" dirty="0"/>
              <a:t>Involves public attitudes, driver behavior, vehicle performance, roadway characteristics, enforcement strategies, court sanctions, and speed zoning</a:t>
            </a:r>
          </a:p>
          <a:p>
            <a:pPr marL="514350" indent="-457200"/>
            <a:r>
              <a:rPr lang="en-US" sz="3200" b="1" dirty="0"/>
              <a:t>Speed</a:t>
            </a:r>
            <a:r>
              <a:rPr lang="en-US" sz="3200" dirty="0"/>
              <a:t> </a:t>
            </a:r>
          </a:p>
          <a:p>
            <a:pPr marL="914400" lvl="1" indent="-457200"/>
            <a:r>
              <a:rPr lang="en-US" sz="2800" dirty="0"/>
              <a:t>Increases the probability and the severity of a crash</a:t>
            </a:r>
          </a:p>
          <a:p>
            <a:pPr marL="914400" lvl="1" indent="-457200"/>
            <a:r>
              <a:rPr lang="en-US" sz="2800" dirty="0"/>
              <a:t>Biggest safety impact on VRUs</a:t>
            </a:r>
          </a:p>
          <a:p>
            <a:pPr lvl="1"/>
            <a:endParaRPr lang="en-US" dirty="0"/>
          </a:p>
          <a:p>
            <a:endParaRPr lang="en-US" dirty="0"/>
          </a:p>
        </p:txBody>
      </p:sp>
      <p:pic>
        <p:nvPicPr>
          <p:cNvPr id="6" name="Picture 5"/>
          <p:cNvPicPr>
            <a:picLocks noChangeAspect="1"/>
          </p:cNvPicPr>
          <p:nvPr/>
        </p:nvPicPr>
        <p:blipFill>
          <a:blip r:embed="rId3"/>
          <a:stretch>
            <a:fillRect/>
          </a:stretch>
        </p:blipFill>
        <p:spPr>
          <a:xfrm>
            <a:off x="6469736" y="5273675"/>
            <a:ext cx="2300528" cy="1447800"/>
          </a:xfrm>
          <a:prstGeom prst="rect">
            <a:avLst/>
          </a:prstGeom>
        </p:spPr>
      </p:pic>
    </p:spTree>
    <p:extLst>
      <p:ext uri="{BB962C8B-B14F-4D97-AF65-F5344CB8AC3E}">
        <p14:creationId xmlns:p14="http://schemas.microsoft.com/office/powerpoint/2010/main" val="160421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outdoor, road, street&#10;&#10;Description automatically generated">
            <a:extLst>
              <a:ext uri="{FF2B5EF4-FFF2-40B4-BE49-F238E27FC236}">
                <a16:creationId xmlns:a16="http://schemas.microsoft.com/office/drawing/2014/main" id="{FB227BE6-3220-4669-8A1F-D7339173C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973FD-C1E4-47EA-8CC6-588A14E3AD6F}"/>
              </a:ext>
            </a:extLst>
          </p:cNvPr>
          <p:cNvSpPr txBox="1"/>
          <p:nvPr/>
        </p:nvSpPr>
        <p:spPr>
          <a:xfrm>
            <a:off x="8759973" y="6625886"/>
            <a:ext cx="3430503"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Image Credit: © </a:t>
            </a:r>
            <a:r>
              <a:rPr kumimoji="0" lang="en-US" sz="900" b="0" i="1" u="none" strike="noStrike" kern="1200" cap="none" spc="0" normalizeH="0" baseline="0" noProof="0" dirty="0" err="1">
                <a:ln>
                  <a:noFill/>
                </a:ln>
                <a:solidFill>
                  <a:prstClr val="black"/>
                </a:solidFill>
                <a:effectLst/>
                <a:uLnTx/>
                <a:uFillTx/>
                <a:latin typeface="Calibri" panose="020F0502020204030204"/>
                <a:ea typeface="+mn-ea"/>
                <a:cs typeface="+mn-cs"/>
              </a:rPr>
              <a:t>Saklakova</a:t>
            </a: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 / stock.adobe.com</a:t>
            </a:r>
          </a:p>
        </p:txBody>
      </p:sp>
    </p:spTree>
    <p:extLst>
      <p:ext uri="{BB962C8B-B14F-4D97-AF65-F5344CB8AC3E}">
        <p14:creationId xmlns:p14="http://schemas.microsoft.com/office/powerpoint/2010/main" val="354689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3EC1-CB17-47C1-81DF-36DCF11657B5}"/>
              </a:ext>
            </a:extLst>
          </p:cNvPr>
          <p:cNvSpPr>
            <a:spLocks noGrp="1"/>
          </p:cNvSpPr>
          <p:nvPr>
            <p:ph type="title"/>
          </p:nvPr>
        </p:nvSpPr>
        <p:spPr>
          <a:xfrm>
            <a:off x="433252" y="365125"/>
            <a:ext cx="4732176" cy="1325563"/>
          </a:xfrm>
        </p:spPr>
        <p:txBody>
          <a:bodyPr>
            <a:normAutofit/>
          </a:bodyPr>
          <a:lstStyle/>
          <a:p>
            <a:r>
              <a:rPr lang="en-US" sz="3200" dirty="0">
                <a:latin typeface="Arial Black" panose="020B0A04020102020204" pitchFamily="34" charset="0"/>
                <a:ea typeface="+mn-ea"/>
                <a:cs typeface="+mn-cs"/>
              </a:rPr>
              <a:t>Agenda</a:t>
            </a:r>
          </a:p>
        </p:txBody>
      </p:sp>
      <p:sp>
        <p:nvSpPr>
          <p:cNvPr id="3" name="Content Placeholder 2">
            <a:extLst>
              <a:ext uri="{FF2B5EF4-FFF2-40B4-BE49-F238E27FC236}">
                <a16:creationId xmlns:a16="http://schemas.microsoft.com/office/drawing/2014/main" id="{E1CA2638-07EB-49D1-8A70-386D645667C6}"/>
              </a:ext>
            </a:extLst>
          </p:cNvPr>
          <p:cNvSpPr>
            <a:spLocks noGrp="1"/>
          </p:cNvSpPr>
          <p:nvPr>
            <p:ph idx="1"/>
          </p:nvPr>
        </p:nvSpPr>
        <p:spPr>
          <a:xfrm>
            <a:off x="433251" y="1690687"/>
            <a:ext cx="5040085" cy="4802187"/>
          </a:xfrm>
        </p:spPr>
        <p:txBody>
          <a:bodyPr>
            <a:normAutofit/>
          </a:bodyPr>
          <a:lstStyle/>
          <a:p>
            <a:r>
              <a:rPr lang="en-US" sz="3100" dirty="0"/>
              <a:t>National Road Safety Strategy (NRSS)</a:t>
            </a:r>
          </a:p>
          <a:p>
            <a:r>
              <a:rPr lang="en-US" sz="3100" dirty="0"/>
              <a:t>The Safe System Approach (SSA)</a:t>
            </a:r>
          </a:p>
          <a:p>
            <a:r>
              <a:rPr lang="en-US" sz="3100" dirty="0"/>
              <a:t>Safety in the Bipartisan Infrastructure Law (BIL)</a:t>
            </a:r>
          </a:p>
          <a:p>
            <a:r>
              <a:rPr lang="en-US" sz="3100" dirty="0"/>
              <a:t>Proven Safety Countermeasures Initiative</a:t>
            </a:r>
          </a:p>
        </p:txBody>
      </p:sp>
    </p:spTree>
    <p:extLst>
      <p:ext uri="{BB962C8B-B14F-4D97-AF65-F5344CB8AC3E}">
        <p14:creationId xmlns:p14="http://schemas.microsoft.com/office/powerpoint/2010/main" val="2272050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451E61-B29E-40D8-A4BA-3AB59AF79B40}"/>
              </a:ext>
            </a:extLst>
          </p:cNvPr>
          <p:cNvSpPr txBox="1">
            <a:spLocks/>
          </p:cNvSpPr>
          <p:nvPr/>
        </p:nvSpPr>
        <p:spPr>
          <a:xfrm>
            <a:off x="962884" y="255456"/>
            <a:ext cx="11517543" cy="4678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pitchFamily="34" charset="0"/>
                <a:ea typeface="Verdana" panose="020B0604030504040204" pitchFamily="34" charset="0"/>
                <a:cs typeface="+mj-cs"/>
              </a:rPr>
              <a:t>National Roadway Safety Strategy</a:t>
            </a:r>
          </a:p>
        </p:txBody>
      </p:sp>
      <p:sp>
        <p:nvSpPr>
          <p:cNvPr id="6" name="TextBox 5">
            <a:extLst>
              <a:ext uri="{FF2B5EF4-FFF2-40B4-BE49-F238E27FC236}">
                <a16:creationId xmlns:a16="http://schemas.microsoft.com/office/drawing/2014/main" id="{D65B6DA9-2940-49B2-9054-727919CD5E6F}"/>
              </a:ext>
            </a:extLst>
          </p:cNvPr>
          <p:cNvSpPr txBox="1"/>
          <p:nvPr/>
        </p:nvSpPr>
        <p:spPr>
          <a:xfrm>
            <a:off x="579314" y="2765379"/>
            <a:ext cx="7862321" cy="3801041"/>
          </a:xfrm>
          <a:prstGeom prst="rect">
            <a:avLst/>
          </a:prstGeom>
          <a:noFill/>
          <a:ln>
            <a:solidFill>
              <a:srgbClr val="01662E"/>
            </a:solidFill>
          </a:ln>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Majalla UI"/>
              </a:rPr>
              <a:t>Sets a Department-wide vision and goal of zero fatalities and serious injuries</a:t>
            </a:r>
            <a:endParaRPr kumimoji="0" lang="en-US" sz="2400" b="0" i="0" u="none" strike="noStrike" kern="1200" cap="none" spc="0" normalizeH="0" baseline="0" noProof="0" dirty="0">
              <a:ln>
                <a:noFill/>
              </a:ln>
              <a:solidFill>
                <a:srgbClr val="0F6FC6">
                  <a:lumMod val="75000"/>
                </a:srgbClr>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Majalla UI"/>
              </a:rPr>
              <a:t>Adopts the Safe System Approach as official policy</a:t>
            </a:r>
            <a:endParaRPr kumimoji="0" lang="en-US" sz="2400" b="0"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Majalla UI"/>
              </a:rPr>
              <a:t>Identifies new priority actions and notable changes to existing practices</a:t>
            </a:r>
            <a:endParaRPr kumimoji="0" lang="en-US" sz="2400" b="0"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rPr>
              <a:t>Leverages new funding and policies in the Bipartisan Infrastructure Law to bring this strategy to life</a:t>
            </a:r>
            <a:r>
              <a:rPr kumimoji="0" lang="en-US" sz="2400" b="0"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rPr>
              <a:t> </a:t>
            </a:r>
            <a:endPar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rPr>
              <a:t>Advances equity and climate goals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F6FC6">
                    <a:lumMod val="75000"/>
                  </a:srgbClr>
                </a:solidFill>
                <a:effectLst/>
                <a:uLnTx/>
                <a:uFillTx/>
                <a:latin typeface="Calibri" panose="020F0502020204030204"/>
                <a:ea typeface="HGGothicE"/>
                <a:cs typeface="Calibri" panose="020F0502020204030204"/>
              </a:rPr>
              <a:t>Commits to leading a stakeholder Call to Action </a:t>
            </a:r>
          </a:p>
        </p:txBody>
      </p:sp>
      <p:sp>
        <p:nvSpPr>
          <p:cNvPr id="12" name="TextBox 11">
            <a:extLst>
              <a:ext uri="{FF2B5EF4-FFF2-40B4-BE49-F238E27FC236}">
                <a16:creationId xmlns:a16="http://schemas.microsoft.com/office/drawing/2014/main" id="{CCF02F6C-3F28-4D49-9E39-3398EE8EDD6C}"/>
              </a:ext>
            </a:extLst>
          </p:cNvPr>
          <p:cNvSpPr txBox="1"/>
          <p:nvPr/>
        </p:nvSpPr>
        <p:spPr>
          <a:xfrm>
            <a:off x="579314" y="1290529"/>
            <a:ext cx="8206878"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U.S. DOT’s comprehensive approach to significantly reducing serious injuries and deaths on our Nation’s highways, roads, and streets.</a:t>
            </a:r>
          </a:p>
        </p:txBody>
      </p:sp>
      <p:sp>
        <p:nvSpPr>
          <p:cNvPr id="2" name="TextBox 1">
            <a:extLst>
              <a:ext uri="{FF2B5EF4-FFF2-40B4-BE49-F238E27FC236}">
                <a16:creationId xmlns:a16="http://schemas.microsoft.com/office/drawing/2014/main" id="{ADDD2444-3501-4CA6-92C6-0603A011E356}"/>
              </a:ext>
            </a:extLst>
          </p:cNvPr>
          <p:cNvSpPr txBox="1"/>
          <p:nvPr/>
        </p:nvSpPr>
        <p:spPr>
          <a:xfrm>
            <a:off x="10295329" y="5803505"/>
            <a:ext cx="1317357" cy="1538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a:ln>
                  <a:noFill/>
                </a:ln>
                <a:solidFill>
                  <a:prstClr val="black"/>
                </a:solidFill>
                <a:effectLst/>
                <a:uLnTx/>
                <a:uFillTx/>
                <a:latin typeface="Calibri" panose="020F0502020204030204"/>
                <a:ea typeface="+mn-ea"/>
                <a:cs typeface="+mn-cs"/>
              </a:rPr>
              <a:t>Image Credit: NHTSA</a:t>
            </a:r>
          </a:p>
        </p:txBody>
      </p:sp>
      <p:sp>
        <p:nvSpPr>
          <p:cNvPr id="10" name="Title 9">
            <a:extLst>
              <a:ext uri="{FF2B5EF4-FFF2-40B4-BE49-F238E27FC236}">
                <a16:creationId xmlns:a16="http://schemas.microsoft.com/office/drawing/2014/main" id="{F4432977-E547-4F7D-9BF9-4B0D376E2BE3}"/>
              </a:ext>
            </a:extLst>
          </p:cNvPr>
          <p:cNvSpPr>
            <a:spLocks noGrp="1"/>
          </p:cNvSpPr>
          <p:nvPr>
            <p:ph type="title"/>
          </p:nvPr>
        </p:nvSpPr>
        <p:spPr>
          <a:xfrm>
            <a:off x="342193" y="-217222"/>
            <a:ext cx="10515600" cy="1325563"/>
          </a:xfrm>
        </p:spPr>
        <p:txBody>
          <a:bodyPr/>
          <a:lstStyle/>
          <a:p>
            <a:r>
              <a:rPr lang="en-US" sz="3200" dirty="0">
                <a:latin typeface="Arial Black" panose="020B0A04020102020204" pitchFamily="34" charset="0"/>
              </a:rPr>
              <a:t>National Road Safety Strategy (NRSS)</a:t>
            </a:r>
          </a:p>
        </p:txBody>
      </p:sp>
      <p:sp>
        <p:nvSpPr>
          <p:cNvPr id="3" name="Slide Number Placeholder 2">
            <a:extLst>
              <a:ext uri="{FF2B5EF4-FFF2-40B4-BE49-F238E27FC236}">
                <a16:creationId xmlns:a16="http://schemas.microsoft.com/office/drawing/2014/main" id="{F4A16F41-2A4C-4B0D-AD45-B6579F39A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B04AD-16C7-4257-926B-A64D382B316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42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6BBE-AD21-4231-AFEA-81B28AFADA1A}"/>
              </a:ext>
            </a:extLst>
          </p:cNvPr>
          <p:cNvSpPr>
            <a:spLocks noGrp="1"/>
          </p:cNvSpPr>
          <p:nvPr>
            <p:ph type="title"/>
          </p:nvPr>
        </p:nvSpPr>
        <p:spPr>
          <a:xfrm>
            <a:off x="463827" y="275642"/>
            <a:ext cx="8193833" cy="1325563"/>
          </a:xfrm>
        </p:spPr>
        <p:txBody>
          <a:bodyPr>
            <a:normAutofit/>
          </a:bodyPr>
          <a:lstStyle/>
          <a:p>
            <a:r>
              <a:rPr lang="en-US" sz="3200" dirty="0">
                <a:latin typeface="Arial Black" panose="020B0A04020102020204" pitchFamily="34" charset="0"/>
              </a:rPr>
              <a:t>The Safe System Approach (SSA)</a:t>
            </a:r>
          </a:p>
        </p:txBody>
      </p:sp>
      <p:sp>
        <p:nvSpPr>
          <p:cNvPr id="3" name="Content Placeholder 2">
            <a:extLst>
              <a:ext uri="{FF2B5EF4-FFF2-40B4-BE49-F238E27FC236}">
                <a16:creationId xmlns:a16="http://schemas.microsoft.com/office/drawing/2014/main" id="{2C6F5CC3-A0D2-4EE5-ABE1-BFF1E8BEB0D0}"/>
              </a:ext>
            </a:extLst>
          </p:cNvPr>
          <p:cNvSpPr>
            <a:spLocks noGrp="1"/>
          </p:cNvSpPr>
          <p:nvPr>
            <p:ph sz="half" idx="1"/>
          </p:nvPr>
        </p:nvSpPr>
        <p:spPr>
          <a:xfrm>
            <a:off x="463827" y="1803903"/>
            <a:ext cx="6731643" cy="4504934"/>
          </a:xfrm>
        </p:spPr>
        <p:txBody>
          <a:bodyPr/>
          <a:lstStyle/>
          <a:p>
            <a:pPr marL="228600" lvl="1">
              <a:spcBef>
                <a:spcPts val="1000"/>
              </a:spcBef>
              <a:spcAft>
                <a:spcPts val="600"/>
              </a:spcAft>
              <a:buBlip>
                <a:blip r:embed="rId3"/>
              </a:buBlip>
            </a:pPr>
            <a:r>
              <a:rPr lang="en-US" sz="3200" dirty="0"/>
              <a:t> Death/serious injury is unacceptable.</a:t>
            </a:r>
          </a:p>
          <a:p>
            <a:pPr marL="228600" lvl="1">
              <a:spcBef>
                <a:spcPts val="1000"/>
              </a:spcBef>
              <a:spcAft>
                <a:spcPts val="600"/>
              </a:spcAft>
              <a:buBlip>
                <a:blip r:embed="rId3"/>
              </a:buBlip>
            </a:pPr>
            <a:r>
              <a:rPr lang="en-US" sz="3200" dirty="0"/>
              <a:t> Humans make mistakes.</a:t>
            </a:r>
          </a:p>
          <a:p>
            <a:pPr marL="228600" lvl="1">
              <a:spcBef>
                <a:spcPts val="1000"/>
              </a:spcBef>
              <a:spcAft>
                <a:spcPts val="600"/>
              </a:spcAft>
              <a:buBlip>
                <a:blip r:embed="rId3"/>
              </a:buBlip>
            </a:pPr>
            <a:r>
              <a:rPr lang="en-US" sz="3200" dirty="0"/>
              <a:t> Humans are vulnerable.</a:t>
            </a:r>
          </a:p>
          <a:p>
            <a:pPr marL="228600" lvl="1">
              <a:spcBef>
                <a:spcPts val="1000"/>
              </a:spcBef>
              <a:spcAft>
                <a:spcPts val="600"/>
              </a:spcAft>
              <a:buBlip>
                <a:blip r:embed="rId3"/>
              </a:buBlip>
            </a:pPr>
            <a:r>
              <a:rPr lang="en-US" sz="3200" dirty="0"/>
              <a:t> Responsibility is shared.</a:t>
            </a:r>
          </a:p>
          <a:p>
            <a:pPr marL="228600" lvl="1">
              <a:spcBef>
                <a:spcPts val="1000"/>
              </a:spcBef>
              <a:spcAft>
                <a:spcPts val="600"/>
              </a:spcAft>
              <a:buBlip>
                <a:blip r:embed="rId3"/>
              </a:buBlip>
            </a:pPr>
            <a:r>
              <a:rPr lang="en-US" sz="3200" dirty="0"/>
              <a:t> Safety is proactive.</a:t>
            </a:r>
          </a:p>
          <a:p>
            <a:pPr marL="228600" lvl="1">
              <a:spcBef>
                <a:spcPts val="1000"/>
              </a:spcBef>
              <a:spcAft>
                <a:spcPts val="600"/>
              </a:spcAft>
              <a:buBlip>
                <a:blip r:embed="rId3"/>
              </a:buBlip>
            </a:pPr>
            <a:r>
              <a:rPr lang="en-US" sz="3200" dirty="0"/>
              <a:t> Redundancy is crucial.</a:t>
            </a:r>
          </a:p>
        </p:txBody>
      </p:sp>
      <p:pic>
        <p:nvPicPr>
          <p:cNvPr id="5" name="Content Placeholder 8"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E9A89D3D-E02C-43EF-8D2A-B92AA5BB6868}"/>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7381716" y="1803903"/>
            <a:ext cx="4346457" cy="4346457"/>
          </a:xfrm>
          <a:prstGeom prst="rect">
            <a:avLst/>
          </a:prstGeom>
          <a:noFill/>
        </p:spPr>
      </p:pic>
      <p:sp>
        <p:nvSpPr>
          <p:cNvPr id="7" name="TextBox 6">
            <a:extLst>
              <a:ext uri="{FF2B5EF4-FFF2-40B4-BE49-F238E27FC236}">
                <a16:creationId xmlns:a16="http://schemas.microsoft.com/office/drawing/2014/main" id="{B402E24D-F464-4E14-A6D7-18AD6B8A978A}"/>
              </a:ext>
            </a:extLst>
          </p:cNvPr>
          <p:cNvSpPr txBox="1"/>
          <p:nvPr/>
        </p:nvSpPr>
        <p:spPr>
          <a:xfrm>
            <a:off x="463827" y="6142203"/>
            <a:ext cx="7692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FHWA. 2020. The Safe System. FHWA-SA-20-015. Washington, DC: Federal Highway Administration. </a:t>
            </a:r>
            <a:r>
              <a:rPr kumimoji="0" lang="en-US" sz="9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https://safety.fhwa.dot.gov/zerodeaths/docs/FHWA_SafeSystem_Brochure_V9_508_200717.pdf</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last accessed November 24, 2021.</a:t>
            </a:r>
          </a:p>
        </p:txBody>
      </p:sp>
      <p:sp>
        <p:nvSpPr>
          <p:cNvPr id="8" name="TextBox 7">
            <a:extLst>
              <a:ext uri="{FF2B5EF4-FFF2-40B4-BE49-F238E27FC236}">
                <a16:creationId xmlns:a16="http://schemas.microsoft.com/office/drawing/2014/main" id="{0638FAE8-1E77-40FF-B657-30D9237A762E}"/>
              </a:ext>
            </a:extLst>
          </p:cNvPr>
          <p:cNvSpPr txBox="1"/>
          <p:nvPr/>
        </p:nvSpPr>
        <p:spPr>
          <a:xfrm>
            <a:off x="9373671" y="6150360"/>
            <a:ext cx="150115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FHWA</a:t>
            </a:r>
            <a:r>
              <a:rPr kumimoji="0" lang="en-US" sz="9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9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9138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descr="&quot;  &quot;">
            <a:extLst>
              <a:ext uri="{FF2B5EF4-FFF2-40B4-BE49-F238E27FC236}">
                <a16:creationId xmlns:a16="http://schemas.microsoft.com/office/drawing/2014/main" id="{BE288663-D17D-4301-8038-52A856991114}"/>
              </a:ext>
            </a:extLst>
          </p:cNvPr>
          <p:cNvSpPr/>
          <p:nvPr/>
        </p:nvSpPr>
        <p:spPr>
          <a:xfrm>
            <a:off x="833436" y="426719"/>
            <a:ext cx="843707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36029B-662C-4846-810C-66E426ACAF47}"/>
              </a:ext>
            </a:extLst>
          </p:cNvPr>
          <p:cNvSpPr>
            <a:spLocks noGrp="1"/>
          </p:cNvSpPr>
          <p:nvPr>
            <p:ph type="title"/>
          </p:nvPr>
        </p:nvSpPr>
        <p:spPr>
          <a:xfrm>
            <a:off x="838200" y="663707"/>
            <a:ext cx="10515600" cy="653668"/>
          </a:xfrm>
        </p:spPr>
        <p:txBody>
          <a:bodyPr>
            <a:noAutofit/>
          </a:bodyPr>
          <a:lstStyle/>
          <a:p>
            <a:br>
              <a:rPr lang="en-US" sz="3600" b="1" dirty="0"/>
            </a:br>
            <a:r>
              <a:rPr lang="en-US" sz="3600" b="1" dirty="0"/>
              <a:t>The 5 Safe System </a:t>
            </a:r>
            <a:br>
              <a:rPr lang="en-US" sz="3600" b="1" dirty="0"/>
            </a:br>
            <a:r>
              <a:rPr lang="en-US" sz="3600" b="1" dirty="0"/>
              <a:t>Elements Create </a:t>
            </a:r>
            <a:br>
              <a:rPr lang="en-US" sz="3600" b="1" dirty="0"/>
            </a:br>
            <a:r>
              <a:rPr lang="en-US" sz="3600" b="1" dirty="0"/>
              <a:t>Redundancy</a:t>
            </a:r>
          </a:p>
        </p:txBody>
      </p:sp>
      <p:sp>
        <p:nvSpPr>
          <p:cNvPr id="121" name="Rectangle 120" descr="&quot;  &quot;">
            <a:extLst>
              <a:ext uri="{FF2B5EF4-FFF2-40B4-BE49-F238E27FC236}">
                <a16:creationId xmlns:a16="http://schemas.microsoft.com/office/drawing/2014/main" id="{EB5452CA-33BF-40DC-911B-45572CBD9AB7}"/>
              </a:ext>
            </a:extLst>
          </p:cNvPr>
          <p:cNvSpPr/>
          <p:nvPr/>
        </p:nvSpPr>
        <p:spPr>
          <a:xfrm>
            <a:off x="532435" y="1908054"/>
            <a:ext cx="11127132" cy="4417513"/>
          </a:xfrm>
          <a:prstGeom prst="rect">
            <a:avLst/>
          </a:prstGeom>
          <a:solidFill>
            <a:srgbClr val="D87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ontent Placeholder 9">
            <a:extLst>
              <a:ext uri="{FF2B5EF4-FFF2-40B4-BE49-F238E27FC236}">
                <a16:creationId xmlns:a16="http://schemas.microsoft.com/office/drawing/2014/main" id="{6445125A-3D7E-458B-BD99-3CCEB1119754}"/>
              </a:ext>
            </a:extLst>
          </p:cNvPr>
          <p:cNvSpPr txBox="1">
            <a:spLocks/>
          </p:cNvSpPr>
          <p:nvPr/>
        </p:nvSpPr>
        <p:spPr>
          <a:xfrm>
            <a:off x="849421" y="190805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“Swiss Cheese Model” of redundancy creates layers of protection</a:t>
            </a:r>
          </a:p>
        </p:txBody>
      </p:sp>
      <p:sp>
        <p:nvSpPr>
          <p:cNvPr id="122" name="Content Placeholder 9">
            <a:extLst>
              <a:ext uri="{FF2B5EF4-FFF2-40B4-BE49-F238E27FC236}">
                <a16:creationId xmlns:a16="http://schemas.microsoft.com/office/drawing/2014/main" id="{6445125A-3D7E-458B-BD99-3CCEB1119754}"/>
              </a:ext>
            </a:extLst>
          </p:cNvPr>
          <p:cNvSpPr txBox="1">
            <a:spLocks/>
          </p:cNvSpPr>
          <p:nvPr/>
        </p:nvSpPr>
        <p:spPr>
          <a:xfrm>
            <a:off x="6497648" y="190902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Death and serious injuries only happen when all layers fail</a:t>
            </a:r>
          </a:p>
        </p:txBody>
      </p:sp>
      <p:grpSp>
        <p:nvGrpSpPr>
          <p:cNvPr id="4" name="Group 3" descr="The Swiss cheese model of redundancy where slices of Swiss cheese represent layers of protection of safe road users, safe vehicles, safe speeds, safe roads, and post-crash care. It represents two scenarios: where the combined elements prevent a crash, and where the combined elements fail. The model where the system works shows an arrow drawn through holes in three of the slices of cheese, but where the line does not hit a hole in the fourth slice, indicating that one of the redundancy layers offered protection. The second model shows an arrow through holes in all five slices of cheese, indicating that all file layers of protection failed."/>
          <p:cNvGrpSpPr/>
          <p:nvPr/>
        </p:nvGrpSpPr>
        <p:grpSpPr>
          <a:xfrm>
            <a:off x="933161" y="2863609"/>
            <a:ext cx="10532994" cy="2888456"/>
            <a:chOff x="933161" y="2863609"/>
            <a:chExt cx="10532994" cy="2888456"/>
          </a:xfrm>
        </p:grpSpPr>
        <p:sp>
          <p:nvSpPr>
            <p:cNvPr id="75" name="Freeform: Shape 74">
              <a:extLst>
                <a:ext uri="{FF2B5EF4-FFF2-40B4-BE49-F238E27FC236}">
                  <a16:creationId xmlns:a16="http://schemas.microsoft.com/office/drawing/2014/main" id="{64DAF5FE-0606-4A53-AC50-6A2F446AB8AC}"/>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B0685561-3B86-4781-B2CA-AAE887B9439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465A012-1888-4927-B58E-416552081E91}"/>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E94AC28-FA32-4DEF-825D-323B084DB3E8}"/>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02B4A53-F81B-4A25-BFFD-55817A67302A}"/>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27B1E39-FCFF-490D-B72F-B925EBD7F932}"/>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9D973CB-ABB0-4F83-B680-5C615DC4D01E}"/>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077DFAF-ADBD-44E4-A4A4-1BA785AE10F5}"/>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035ADE0F-4018-47AE-8A40-BFD81F0CFBD7}"/>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3045016-4F1C-42A8-AC02-6900F6F8A4CD}"/>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2F87F31-F9C4-43E5-9F45-D3A93F9D9E17}"/>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101415-9878-44F7-831B-97390E384EBB}"/>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17C1D8-818F-4F2A-8303-A56D9C7275FD}"/>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EF99DF0-D9FF-4BC5-8403-7E57F34EE136}"/>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0016A2-ABE0-46CA-8A8C-7867E5CE568F}"/>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6422ADF-2EBC-4EA6-8AF6-6B24D66B1049}"/>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46B95F5-5BF6-43AE-BFE4-B962EC11C38D}"/>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1695346-5FBE-4BEE-8CC0-5A8EC77444C4}"/>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A12775E-D5A7-4981-9323-5709576D4E0C}"/>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5299169-17D0-4E16-A06A-D8DF7AB329CF}"/>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A89EF65-7900-4F0B-8E58-C7DE06E74F7F}"/>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451EC48-EF0C-48F3-94C2-10CDE28D59CF}"/>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539FD5A-3E0F-46AC-BC38-80887EF1EB5C}"/>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DD59234-6DF4-4DB3-A1F8-DA565E720671}"/>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757D228-8703-4C2B-BD27-A0A36811FD50}"/>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96DC428-295D-4446-A88E-4FEABE6974A3}"/>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499A31C-800D-4984-9FC3-173031FCCEAD}"/>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AA06831-CAA7-4B5D-8543-6F65B0602794}"/>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9B035DA-04D6-4A2E-BBBB-ACA3A4ADDF44}"/>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CF6D9E-ECBF-4464-B9DA-978197300458}"/>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C88AFC-63BC-433B-9ED8-F3C706DEC572}"/>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BC023052-F8FA-4572-9530-7C0216AE24B6}"/>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A72A887-D7CE-4401-A597-58231B6380E4}"/>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B8B001D-55A2-47B6-B02D-9A7B59930038}"/>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1E27895-7732-4EF4-9D4F-31219DDF17EA}"/>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2A8DA5B-2798-43CE-B14F-F84570EB1B79}"/>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E787F797-B4E4-4518-9E59-A33455CDA441}"/>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F798DE7-8BBA-44BA-84B1-82B877018BD1}"/>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33CFD5A-56A3-4263-841D-788DFBE4D44E}"/>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7655E7A-B1B7-42FF-A748-848FE5343849}"/>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432C242-4B72-4143-8B8E-2066B717E9E6}"/>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1A2B7FDC-A0DC-48B2-B9AC-87BDC92EA10C}"/>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CAC28BB-D82C-4CD7-A725-758777B81E86}"/>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82D08CF-A199-4627-8E5D-7AF0197063F7}"/>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AFD3BAA3-8CA3-4EE2-B463-2FBA4592D9A4}"/>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B65ECBCE-8B7E-42F1-9709-1080A26C7938}"/>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Content Placeholder 9">
              <a:extLst>
                <a:ext uri="{FF2B5EF4-FFF2-40B4-BE49-F238E27FC236}">
                  <a16:creationId xmlns:a16="http://schemas.microsoft.com/office/drawing/2014/main" id="{402F6B93-9F2C-419F-8A76-874D1FB048CD}"/>
                </a:ext>
              </a:extLst>
            </p:cNvPr>
            <p:cNvSpPr txBox="1">
              <a:spLocks/>
            </p:cNvSpPr>
            <p:nvPr/>
          </p:nvSpPr>
          <p:spPr>
            <a:xfrm>
              <a:off x="741614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Post-crash care</a:t>
              </a:r>
            </a:p>
          </p:txBody>
        </p:sp>
        <p:sp>
          <p:nvSpPr>
            <p:cNvPr id="48" name="Content Placeholder 9">
              <a:extLst>
                <a:ext uri="{FF2B5EF4-FFF2-40B4-BE49-F238E27FC236}">
                  <a16:creationId xmlns:a16="http://schemas.microsoft.com/office/drawing/2014/main" id="{081F7AB8-3B02-489C-A057-8CEE39FD644F}"/>
                </a:ext>
              </a:extLst>
            </p:cNvPr>
            <p:cNvSpPr txBox="1">
              <a:spLocks/>
            </p:cNvSpPr>
            <p:nvPr/>
          </p:nvSpPr>
          <p:spPr>
            <a:xfrm>
              <a:off x="833623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roads</a:t>
              </a:r>
            </a:p>
          </p:txBody>
        </p:sp>
        <p:sp>
          <p:nvSpPr>
            <p:cNvPr id="49" name="Content Placeholder 9">
              <a:extLst>
                <a:ext uri="{FF2B5EF4-FFF2-40B4-BE49-F238E27FC236}">
                  <a16:creationId xmlns:a16="http://schemas.microsoft.com/office/drawing/2014/main" id="{583A86B1-00DF-4D7A-9540-615F887D8889}"/>
                </a:ext>
              </a:extLst>
            </p:cNvPr>
            <p:cNvSpPr txBox="1">
              <a:spLocks/>
            </p:cNvSpPr>
            <p:nvPr/>
          </p:nvSpPr>
          <p:spPr>
            <a:xfrm>
              <a:off x="919227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speeds</a:t>
              </a:r>
            </a:p>
          </p:txBody>
        </p:sp>
        <p:sp>
          <p:nvSpPr>
            <p:cNvPr id="50" name="Content Placeholder 9">
              <a:extLst>
                <a:ext uri="{FF2B5EF4-FFF2-40B4-BE49-F238E27FC236}">
                  <a16:creationId xmlns:a16="http://schemas.microsoft.com/office/drawing/2014/main" id="{8B351456-DA95-462E-AAD0-E7B184A10163}"/>
                </a:ext>
              </a:extLst>
            </p:cNvPr>
            <p:cNvSpPr txBox="1">
              <a:spLocks/>
            </p:cNvSpPr>
            <p:nvPr/>
          </p:nvSpPr>
          <p:spPr>
            <a:xfrm>
              <a:off x="988154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vehicles</a:t>
              </a:r>
            </a:p>
          </p:txBody>
        </p:sp>
        <p:sp>
          <p:nvSpPr>
            <p:cNvPr id="63" name="Freeform: Shape 62">
              <a:extLst>
                <a:ext uri="{FF2B5EF4-FFF2-40B4-BE49-F238E27FC236}">
                  <a16:creationId xmlns:a16="http://schemas.microsoft.com/office/drawing/2014/main" id="{F1315C5C-0453-4B83-94D1-0888FA93806D}"/>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Content Placeholder 9">
              <a:extLst>
                <a:ext uri="{FF2B5EF4-FFF2-40B4-BE49-F238E27FC236}">
                  <a16:creationId xmlns:a16="http://schemas.microsoft.com/office/drawing/2014/main" id="{6445125A-3D7E-458B-BD99-3CCEB1119754}"/>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road users</a:t>
              </a:r>
            </a:p>
          </p:txBody>
        </p:sp>
        <p:sp>
          <p:nvSpPr>
            <p:cNvPr id="67" name="Freeform: Shape 66">
              <a:extLst>
                <a:ext uri="{FF2B5EF4-FFF2-40B4-BE49-F238E27FC236}">
                  <a16:creationId xmlns:a16="http://schemas.microsoft.com/office/drawing/2014/main" id="{DEC93CB4-29D7-475C-98BF-3CC2A9215008}"/>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27EE51A-CE32-4EEA-8F09-CFF3771A99D1}"/>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0929B6F-6FB6-4776-B340-7CF41F143369}"/>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1D10D7B-33B4-424F-B391-406EADFEB727}"/>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E136776A-D793-49D0-9F7E-5760290C3431}"/>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F33371F-96D6-42DC-AAB6-66886411A7CA}"/>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1F55307-45E3-4FCD-8C06-D812BE5880A8}"/>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452FF568-B261-4E5F-8A83-B0397040F3E9}"/>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1FAA5AE-48AD-453D-8996-FEE80870431D}"/>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16AB8D26-0699-488B-B03B-BBB4576E10A5}"/>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FADB188E-F291-4881-84EF-0E653D493D53}"/>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A6569174-41DE-4D0D-991A-0049B7CB12CA}"/>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BAFE8023-7C3F-49B5-96B3-AB4568C71037}"/>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35B6332-8874-4F39-8E47-16F2A1E6DEF4}"/>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647D7FD-61C6-41B3-B224-F2C7D73DD7E1}"/>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A4BBB46-2A5A-424A-B680-1ADA72579D94}"/>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F5F16F9-3D63-4F9E-B0C1-23C8E8C8D09A}"/>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D57304C-3C88-4A42-8AE2-13BAE7F04FD2}"/>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8F9791B-41E5-4987-BCB1-39E392D1807E}"/>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ACE435F9-E363-4BF7-BF80-22ED61863F9F}"/>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1EE8F578-1440-43D4-816C-10D3BA2585DA}"/>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65907186-035D-4C24-B9EB-D2F0632D57FF}"/>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7A9A2229-854A-431A-BBCB-C8DC664FA1CB}"/>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C3068F07-24C3-4F3A-8AAB-44DE73152358}"/>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5BD14526-F7C8-4A34-A631-FEE779CA6225}"/>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929F603-42EC-4B54-8FB7-09431F6902E0}"/>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744C716C-B759-47B6-8D3E-EDE3D04D5E4A}"/>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FDF6E3D-133A-43D5-99C5-3561B79431C9}"/>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87F658CB-965C-42B6-920E-2F50F26F7B18}"/>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64EC5D1-21A7-4871-BFB3-06BAAF9479CF}"/>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0F8186F-A32D-4D6D-AF8D-A463841C9CA3}"/>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A3346D-418C-4210-8285-4872BC4633AA}"/>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B69E4BF2-039B-47C0-BA5D-7B726B701499}"/>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A86671D-469F-4DA1-AF4D-D15F330EC200}"/>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CF922A9-4FCF-4FAF-AB73-826A41BE2E61}"/>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B806747-CE00-4221-871F-18CB21B60C4D}"/>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B3CDDD23-A4C2-4CD5-91F4-17604675C58A}"/>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D46241A3-164D-4B51-820C-3C62ECAE80B1}"/>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2B25A24-7B02-4D79-8A86-07C69A1B716D}"/>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B6C7E051-D51A-4A63-9898-C17CC1B734D5}"/>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084CD833-731E-47C7-A677-697FA3D68987}"/>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A134FAB1-7D32-4F95-A378-3C72B61AA73D}"/>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8476869B-4DE6-4F27-91C0-6236C57E5DD8}"/>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4ADE0C3F-E42B-4D5A-B41D-0457CDFDEDB2}"/>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052D64B-AB59-44EF-B3D4-253192D1FB7C}"/>
                </a:ext>
              </a:extLst>
            </p:cNvPr>
            <p:cNvSpPr/>
            <p:nvPr/>
          </p:nvSpPr>
          <p:spPr>
            <a:xfrm>
              <a:off x="9820275" y="3487515"/>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1D171825-CE25-4004-95C7-89436066F272}"/>
                </a:ext>
              </a:extLst>
            </p:cNvPr>
            <p:cNvSpPr/>
            <p:nvPr/>
          </p:nvSpPr>
          <p:spPr>
            <a:xfrm>
              <a:off x="10414297" y="3276101"/>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25E8F80-B736-49C6-B4E3-2ADC917F1472}"/>
                </a:ext>
              </a:extLst>
            </p:cNvPr>
            <p:cNvSpPr/>
            <p:nvPr/>
          </p:nvSpPr>
          <p:spPr>
            <a:xfrm>
              <a:off x="4230438" y="3455834"/>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Content Placeholder 9">
              <a:extLst>
                <a:ext uri="{FF2B5EF4-FFF2-40B4-BE49-F238E27FC236}">
                  <a16:creationId xmlns:a16="http://schemas.microsoft.com/office/drawing/2014/main" id="{62B0EC71-3332-4AEC-8CDA-C0948978A54B}"/>
                </a:ext>
              </a:extLst>
            </p:cNvPr>
            <p:cNvSpPr txBox="1">
              <a:spLocks/>
            </p:cNvSpPr>
            <p:nvPr/>
          </p:nvSpPr>
          <p:spPr>
            <a:xfrm>
              <a:off x="180642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Post-crash care</a:t>
              </a:r>
            </a:p>
          </p:txBody>
        </p:sp>
        <p:sp>
          <p:nvSpPr>
            <p:cNvPr id="183" name="Content Placeholder 9">
              <a:extLst>
                <a:ext uri="{FF2B5EF4-FFF2-40B4-BE49-F238E27FC236}">
                  <a16:creationId xmlns:a16="http://schemas.microsoft.com/office/drawing/2014/main" id="{9EC26730-EFA1-4B6D-BA95-62525165033F}"/>
                </a:ext>
              </a:extLst>
            </p:cNvPr>
            <p:cNvSpPr txBox="1">
              <a:spLocks/>
            </p:cNvSpPr>
            <p:nvPr/>
          </p:nvSpPr>
          <p:spPr>
            <a:xfrm>
              <a:off x="272651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roads</a:t>
              </a:r>
            </a:p>
          </p:txBody>
        </p:sp>
        <p:sp>
          <p:nvSpPr>
            <p:cNvPr id="184" name="Content Placeholder 9">
              <a:extLst>
                <a:ext uri="{FF2B5EF4-FFF2-40B4-BE49-F238E27FC236}">
                  <a16:creationId xmlns:a16="http://schemas.microsoft.com/office/drawing/2014/main" id="{BD3A9644-8802-41B5-95E9-EE949FC00623}"/>
                </a:ext>
              </a:extLst>
            </p:cNvPr>
            <p:cNvSpPr txBox="1">
              <a:spLocks/>
            </p:cNvSpPr>
            <p:nvPr/>
          </p:nvSpPr>
          <p:spPr>
            <a:xfrm>
              <a:off x="358255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speeds</a:t>
              </a:r>
            </a:p>
          </p:txBody>
        </p:sp>
        <p:sp>
          <p:nvSpPr>
            <p:cNvPr id="185" name="Content Placeholder 9">
              <a:extLst>
                <a:ext uri="{FF2B5EF4-FFF2-40B4-BE49-F238E27FC236}">
                  <a16:creationId xmlns:a16="http://schemas.microsoft.com/office/drawing/2014/main" id="{83DC9C6B-0A7F-4F19-99FE-14326B9CE568}"/>
                </a:ext>
              </a:extLst>
            </p:cNvPr>
            <p:cNvSpPr txBox="1">
              <a:spLocks/>
            </p:cNvSpPr>
            <p:nvPr/>
          </p:nvSpPr>
          <p:spPr>
            <a:xfrm>
              <a:off x="427182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vehicles</a:t>
              </a:r>
            </a:p>
          </p:txBody>
        </p:sp>
        <p:sp>
          <p:nvSpPr>
            <p:cNvPr id="186" name="Content Placeholder 9">
              <a:extLst>
                <a:ext uri="{FF2B5EF4-FFF2-40B4-BE49-F238E27FC236}">
                  <a16:creationId xmlns:a16="http://schemas.microsoft.com/office/drawing/2014/main" id="{CF6312C3-13B4-4339-BB1E-B0CACFEFA739}"/>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Safe road users</a:t>
              </a:r>
            </a:p>
          </p:txBody>
        </p:sp>
      </p:grpSp>
      <p:sp>
        <p:nvSpPr>
          <p:cNvPr id="73" name="TextBox 72">
            <a:extLst>
              <a:ext uri="{FF2B5EF4-FFF2-40B4-BE49-F238E27FC236}">
                <a16:creationId xmlns:a16="http://schemas.microsoft.com/office/drawing/2014/main" id="{942848C3-C02D-4DBD-9BAE-D456B3329819}"/>
              </a:ext>
            </a:extLst>
          </p:cNvPr>
          <p:cNvSpPr txBox="1"/>
          <p:nvPr/>
        </p:nvSpPr>
        <p:spPr>
          <a:xfrm>
            <a:off x="7349924" y="6378258"/>
            <a:ext cx="4294208"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FHWA</a:t>
            </a:r>
          </a:p>
        </p:txBody>
      </p:sp>
      <p:sp>
        <p:nvSpPr>
          <p:cNvPr id="3" name="TextBox 2">
            <a:extLst>
              <a:ext uri="{FF2B5EF4-FFF2-40B4-BE49-F238E27FC236}">
                <a16:creationId xmlns:a16="http://schemas.microsoft.com/office/drawing/2014/main" id="{DF004590-62E6-4F5F-9E0A-9CEEF804D53B}"/>
              </a:ext>
            </a:extLst>
          </p:cNvPr>
          <p:cNvSpPr txBox="1"/>
          <p:nvPr/>
        </p:nvSpPr>
        <p:spPr>
          <a:xfrm>
            <a:off x="29996" y="6455203"/>
            <a:ext cx="6828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3D640-4032-4024-920B-AC4F90A03C18}"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9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B90EA-B0C6-4B67-A9E5-A2C4DAC18C5F}"/>
              </a:ext>
            </a:extLst>
          </p:cNvPr>
          <p:cNvSpPr>
            <a:spLocks noGrp="1"/>
          </p:cNvSpPr>
          <p:nvPr>
            <p:ph type="title" idx="4294967295"/>
          </p:nvPr>
        </p:nvSpPr>
        <p:spPr>
          <a:xfrm>
            <a:off x="384312" y="179594"/>
            <a:ext cx="8521148" cy="1325563"/>
          </a:xfrm>
        </p:spPr>
        <p:txBody>
          <a:bodyPr>
            <a:normAutofit/>
          </a:bodyPr>
          <a:lstStyle/>
          <a:p>
            <a:r>
              <a:rPr lang="en-US" sz="3600" dirty="0">
                <a:latin typeface="Arial Black" panose="020B0A04020102020204" pitchFamily="34" charset="0"/>
              </a:rPr>
              <a:t>Safety in the Bipartisan Infrastructure Law (BIL)</a:t>
            </a:r>
          </a:p>
        </p:txBody>
      </p:sp>
      <p:sp>
        <p:nvSpPr>
          <p:cNvPr id="3" name="Content Placeholder 2">
            <a:extLst>
              <a:ext uri="{FF2B5EF4-FFF2-40B4-BE49-F238E27FC236}">
                <a16:creationId xmlns:a16="http://schemas.microsoft.com/office/drawing/2014/main" id="{35C58A56-656E-4CD4-8EF4-2C49D907F326}"/>
              </a:ext>
            </a:extLst>
          </p:cNvPr>
          <p:cNvSpPr>
            <a:spLocks noGrp="1"/>
          </p:cNvSpPr>
          <p:nvPr>
            <p:ph idx="4294967295"/>
          </p:nvPr>
        </p:nvSpPr>
        <p:spPr>
          <a:xfrm>
            <a:off x="384313" y="1747339"/>
            <a:ext cx="6149009" cy="4809871"/>
          </a:xfrm>
        </p:spPr>
        <p:txBody>
          <a:bodyPr>
            <a:normAutofit/>
          </a:bodyPr>
          <a:lstStyle/>
          <a:p>
            <a:r>
              <a:rPr lang="en-US" sz="3600" dirty="0"/>
              <a:t>Highway Safety Improvement Program</a:t>
            </a:r>
          </a:p>
          <a:p>
            <a:r>
              <a:rPr lang="en-US" sz="3600" dirty="0"/>
              <a:t>Safe Streets and Roads for All Program</a:t>
            </a:r>
          </a:p>
          <a:p>
            <a:endParaRPr lang="en-US" dirty="0"/>
          </a:p>
          <a:p>
            <a:pPr marL="0" indent="0">
              <a:buNone/>
            </a:pPr>
            <a:endParaRPr lang="en-US" dirty="0"/>
          </a:p>
          <a:p>
            <a:endParaRPr lang="en-US" dirty="0"/>
          </a:p>
          <a:p>
            <a:endParaRPr lang="en-US" dirty="0"/>
          </a:p>
        </p:txBody>
      </p:sp>
      <p:grpSp>
        <p:nvGrpSpPr>
          <p:cNvPr id="5" name="Group 4">
            <a:extLst>
              <a:ext uri="{FF2B5EF4-FFF2-40B4-BE49-F238E27FC236}">
                <a16:creationId xmlns:a16="http://schemas.microsoft.com/office/drawing/2014/main" id="{4F3EB07D-6A07-460F-AA75-F7DC17AED22D}"/>
              </a:ext>
            </a:extLst>
          </p:cNvPr>
          <p:cNvGrpSpPr/>
          <p:nvPr/>
        </p:nvGrpSpPr>
        <p:grpSpPr>
          <a:xfrm>
            <a:off x="7724274" y="1651803"/>
            <a:ext cx="4083412" cy="4905407"/>
            <a:chOff x="375425" y="1372830"/>
            <a:chExt cx="5209268" cy="5317891"/>
          </a:xfrm>
        </p:grpSpPr>
        <p:grpSp>
          <p:nvGrpSpPr>
            <p:cNvPr id="6" name="Group 5">
              <a:extLst>
                <a:ext uri="{FF2B5EF4-FFF2-40B4-BE49-F238E27FC236}">
                  <a16:creationId xmlns:a16="http://schemas.microsoft.com/office/drawing/2014/main" id="{0763DF84-41A1-4224-95D1-D910AA746513}"/>
                </a:ext>
              </a:extLst>
            </p:cNvPr>
            <p:cNvGrpSpPr/>
            <p:nvPr/>
          </p:nvGrpSpPr>
          <p:grpSpPr>
            <a:xfrm>
              <a:off x="379797" y="3201630"/>
              <a:ext cx="5126314" cy="1744546"/>
              <a:chOff x="379797" y="3201630"/>
              <a:chExt cx="5126314" cy="1744546"/>
            </a:xfrm>
          </p:grpSpPr>
          <p:pic>
            <p:nvPicPr>
              <p:cNvPr id="13" name="Picture 12" descr="A picture containing text, road, outdoor, street&#10;&#10;Description automatically generated">
                <a:extLst>
                  <a:ext uri="{FF2B5EF4-FFF2-40B4-BE49-F238E27FC236}">
                    <a16:creationId xmlns:a16="http://schemas.microsoft.com/office/drawing/2014/main" id="{4A72CF9F-A40D-4D76-A923-D43EF0B33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9797" y="3201630"/>
                <a:ext cx="5126314" cy="1744546"/>
              </a:xfrm>
              <a:prstGeom prst="rect">
                <a:avLst/>
              </a:prstGeom>
            </p:spPr>
          </p:pic>
          <p:sp>
            <p:nvSpPr>
              <p:cNvPr id="14" name="TextBox 13">
                <a:extLst>
                  <a:ext uri="{FF2B5EF4-FFF2-40B4-BE49-F238E27FC236}">
                    <a16:creationId xmlns:a16="http://schemas.microsoft.com/office/drawing/2014/main" id="{D09987A3-402A-4657-820F-69888F9979FB}"/>
                  </a:ext>
                </a:extLst>
              </p:cNvPr>
              <p:cNvSpPr txBox="1"/>
              <p:nvPr/>
            </p:nvSpPr>
            <p:spPr>
              <a:xfrm>
                <a:off x="2104558" y="4626381"/>
                <a:ext cx="3401553" cy="29450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mn-cs"/>
                  </a:rPr>
                  <a:t>Image Credit: © </a:t>
                </a:r>
                <a:r>
                  <a:rPr kumimoji="0" lang="en-US" sz="900" b="0" i="1" u="none" strike="noStrike" kern="1200" cap="none" spc="0" normalizeH="0" baseline="0" noProof="0" err="1">
                    <a:ln>
                      <a:noFill/>
                    </a:ln>
                    <a:solidFill>
                      <a:prstClr val="black"/>
                    </a:solidFill>
                    <a:effectLst/>
                    <a:uLnTx/>
                    <a:uFillTx/>
                    <a:latin typeface="Calibri" panose="020F0502020204030204"/>
                    <a:ea typeface="+mn-ea"/>
                    <a:cs typeface="+mn-cs"/>
                  </a:rPr>
                  <a:t>deberarr</a:t>
                </a:r>
                <a:r>
                  <a:rPr kumimoji="0" lang="en-US" sz="900" b="0" i="1" u="none" strike="noStrike" kern="1200" cap="none" spc="0" normalizeH="0" baseline="0" noProof="0">
                    <a:ln>
                      <a:noFill/>
                    </a:ln>
                    <a:solidFill>
                      <a:prstClr val="black"/>
                    </a:solidFill>
                    <a:effectLst/>
                    <a:uLnTx/>
                    <a:uFillTx/>
                    <a:latin typeface="Calibri" panose="020F0502020204030204"/>
                    <a:ea typeface="+mn-ea"/>
                    <a:cs typeface="+mn-cs"/>
                  </a:rPr>
                  <a:t> / stock.adobe.com</a:t>
                </a:r>
              </a:p>
            </p:txBody>
          </p:sp>
        </p:grpSp>
        <p:grpSp>
          <p:nvGrpSpPr>
            <p:cNvPr id="7" name="Group 6">
              <a:extLst>
                <a:ext uri="{FF2B5EF4-FFF2-40B4-BE49-F238E27FC236}">
                  <a16:creationId xmlns:a16="http://schemas.microsoft.com/office/drawing/2014/main" id="{D647A45D-078F-48E6-AD8E-BC4561C61B03}"/>
                </a:ext>
              </a:extLst>
            </p:cNvPr>
            <p:cNvGrpSpPr/>
            <p:nvPr/>
          </p:nvGrpSpPr>
          <p:grpSpPr>
            <a:xfrm>
              <a:off x="375425" y="1372830"/>
              <a:ext cx="5209268" cy="1828800"/>
              <a:chOff x="375425" y="1372830"/>
              <a:chExt cx="5209268" cy="1828800"/>
            </a:xfrm>
          </p:grpSpPr>
          <p:pic>
            <p:nvPicPr>
              <p:cNvPr id="11" name="Picture 5">
                <a:extLst>
                  <a:ext uri="{FF2B5EF4-FFF2-40B4-BE49-F238E27FC236}">
                    <a16:creationId xmlns:a16="http://schemas.microsoft.com/office/drawing/2014/main" id="{805237C5-F98E-41F0-BC81-0C2115A9585C}"/>
                  </a:ext>
                </a:extLst>
              </p:cNvPr>
              <p:cNvPicPr>
                <a:picLocks noChangeAspect="1"/>
              </p:cNvPicPr>
              <p:nvPr/>
            </p:nvPicPr>
            <p:blipFill rotWithShape="1">
              <a:blip r:embed="rId4"/>
              <a:srcRect l="-82" t="37773" r="82" b="9603"/>
              <a:stretch/>
            </p:blipFill>
            <p:spPr>
              <a:xfrm>
                <a:off x="375425" y="1372830"/>
                <a:ext cx="5130686" cy="1828800"/>
              </a:xfrm>
              <a:prstGeom prst="rect">
                <a:avLst/>
              </a:prstGeom>
            </p:spPr>
          </p:pic>
          <p:sp>
            <p:nvSpPr>
              <p:cNvPr id="12" name="TextBox 11">
                <a:extLst>
                  <a:ext uri="{FF2B5EF4-FFF2-40B4-BE49-F238E27FC236}">
                    <a16:creationId xmlns:a16="http://schemas.microsoft.com/office/drawing/2014/main" id="{20B44A1C-E5FB-42DE-82F5-86765CF8ED47}"/>
                  </a:ext>
                </a:extLst>
              </p:cNvPr>
              <p:cNvSpPr txBox="1"/>
              <p:nvPr/>
            </p:nvSpPr>
            <p:spPr>
              <a:xfrm>
                <a:off x="3016284" y="2872236"/>
                <a:ext cx="2568409" cy="2945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Image Credit: © vit / stock.adobe.com</a:t>
                </a:r>
              </a:p>
            </p:txBody>
          </p:sp>
        </p:grpSp>
        <p:grpSp>
          <p:nvGrpSpPr>
            <p:cNvPr id="8" name="Group 7">
              <a:extLst>
                <a:ext uri="{FF2B5EF4-FFF2-40B4-BE49-F238E27FC236}">
                  <a16:creationId xmlns:a16="http://schemas.microsoft.com/office/drawing/2014/main" id="{CB4C1818-A2D1-42D4-8100-FB01E14DE491}"/>
                </a:ext>
              </a:extLst>
            </p:cNvPr>
            <p:cNvGrpSpPr/>
            <p:nvPr/>
          </p:nvGrpSpPr>
          <p:grpSpPr>
            <a:xfrm>
              <a:off x="375425" y="4946176"/>
              <a:ext cx="5209268" cy="1744545"/>
              <a:chOff x="375425" y="4987420"/>
              <a:chExt cx="5209268" cy="1744545"/>
            </a:xfrm>
          </p:grpSpPr>
          <p:pic>
            <p:nvPicPr>
              <p:cNvPr id="9" name="Picture 8" descr="A person and person in a car&#10;&#10;Description automatically generated with medium confidence">
                <a:extLst>
                  <a:ext uri="{FF2B5EF4-FFF2-40B4-BE49-F238E27FC236}">
                    <a16:creationId xmlns:a16="http://schemas.microsoft.com/office/drawing/2014/main" id="{E289E996-E02D-40F3-ADBB-5A3DD60D90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5425" y="4987420"/>
                <a:ext cx="5130686" cy="1744545"/>
              </a:xfrm>
              <a:prstGeom prst="rect">
                <a:avLst/>
              </a:prstGeom>
            </p:spPr>
          </p:pic>
          <p:sp>
            <p:nvSpPr>
              <p:cNvPr id="10" name="TextBox 9">
                <a:extLst>
                  <a:ext uri="{FF2B5EF4-FFF2-40B4-BE49-F238E27FC236}">
                    <a16:creationId xmlns:a16="http://schemas.microsoft.com/office/drawing/2014/main" id="{3CF9B2BB-5153-4480-AD23-50791CFDCB7A}"/>
                  </a:ext>
                </a:extLst>
              </p:cNvPr>
              <p:cNvSpPr txBox="1"/>
              <p:nvPr/>
            </p:nvSpPr>
            <p:spPr>
              <a:xfrm>
                <a:off x="1004202" y="6412170"/>
                <a:ext cx="4580491" cy="2945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mn-cs"/>
                  </a:rPr>
                  <a:t>Image Credit: © Monkey Business / stock.adobe.com</a:t>
                </a:r>
              </a:p>
            </p:txBody>
          </p:sp>
        </p:grpSp>
      </p:grpSp>
    </p:spTree>
    <p:extLst>
      <p:ext uri="{BB962C8B-B14F-4D97-AF65-F5344CB8AC3E}">
        <p14:creationId xmlns:p14="http://schemas.microsoft.com/office/powerpoint/2010/main" val="118911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8D12B22-D794-44FF-AFF2-E397AEAF5292}"/>
              </a:ext>
            </a:extLst>
          </p:cNvPr>
          <p:cNvPicPr>
            <a:picLocks noChangeAspect="1"/>
          </p:cNvPicPr>
          <p:nvPr/>
        </p:nvPicPr>
        <p:blipFill rotWithShape="1">
          <a:blip r:embed="rId3"/>
          <a:srcRect t="12646" r="1" b="10150"/>
          <a:stretch/>
        </p:blipFill>
        <p:spPr>
          <a:xfrm>
            <a:off x="196850" y="173518"/>
            <a:ext cx="11798300" cy="6512763"/>
          </a:xfrm>
          <a:prstGeom prst="rect">
            <a:avLst/>
          </a:prstGeom>
        </p:spPr>
      </p:pic>
    </p:spTree>
    <p:extLst>
      <p:ext uri="{BB962C8B-B14F-4D97-AF65-F5344CB8AC3E}">
        <p14:creationId xmlns:p14="http://schemas.microsoft.com/office/powerpoint/2010/main" val="1842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95D0E6-BAB1-4BA8-9446-CFE90A507E2F}"/>
              </a:ext>
            </a:extLst>
          </p:cNvPr>
          <p:cNvSpPr txBox="1">
            <a:spLocks/>
          </p:cNvSpPr>
          <p:nvPr/>
        </p:nvSpPr>
        <p:spPr>
          <a:xfrm>
            <a:off x="407824" y="66107"/>
            <a:ext cx="8216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BIL’s Emphasis on Vulnerable Road Users (VRU)</a:t>
            </a:r>
          </a:p>
        </p:txBody>
      </p:sp>
      <p:graphicFrame>
        <p:nvGraphicFramePr>
          <p:cNvPr id="6" name="Content Placeholder 4">
            <a:extLst>
              <a:ext uri="{FF2B5EF4-FFF2-40B4-BE49-F238E27FC236}">
                <a16:creationId xmlns:a16="http://schemas.microsoft.com/office/drawing/2014/main" id="{F894C7E8-D4BD-4E88-BE40-2AF5F50EEDBF}"/>
              </a:ext>
            </a:extLst>
          </p:cNvPr>
          <p:cNvGraphicFramePr>
            <a:graphicFrameLocks/>
          </p:cNvGraphicFramePr>
          <p:nvPr/>
        </p:nvGraphicFramePr>
        <p:xfrm>
          <a:off x="4491470" y="2000250"/>
          <a:ext cx="7472233" cy="3678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2BC67E0-090D-48B4-BD80-D68102823AA4}"/>
              </a:ext>
            </a:extLst>
          </p:cNvPr>
          <p:cNvSpPr txBox="1"/>
          <p:nvPr/>
        </p:nvSpPr>
        <p:spPr>
          <a:xfrm>
            <a:off x="407824" y="1867728"/>
            <a:ext cx="4083646"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FHWA issued the Vulnerable Road User Safety Assessment Guidance in October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 States are required to develop a Vulnerable Road User Safety Assessment by November 2023</a:t>
            </a:r>
          </a:p>
        </p:txBody>
      </p:sp>
    </p:spTree>
    <p:extLst>
      <p:ext uri="{BB962C8B-B14F-4D97-AF65-F5344CB8AC3E}">
        <p14:creationId xmlns:p14="http://schemas.microsoft.com/office/powerpoint/2010/main" val="319572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6D7B-9389-458C-A18A-7E2CEDA4A2ED}"/>
              </a:ext>
            </a:extLst>
          </p:cNvPr>
          <p:cNvSpPr>
            <a:spLocks noGrp="1"/>
          </p:cNvSpPr>
          <p:nvPr>
            <p:ph type="title"/>
          </p:nvPr>
        </p:nvSpPr>
        <p:spPr>
          <a:xfrm>
            <a:off x="738554" y="388571"/>
            <a:ext cx="2250831" cy="1325563"/>
          </a:xfrm>
        </p:spPr>
        <p:txBody>
          <a:bodyPr>
            <a:normAutofit/>
          </a:bodyPr>
          <a:lstStyle/>
          <a:p>
            <a:r>
              <a:rPr lang="en-US" sz="4400" b="1" dirty="0">
                <a:solidFill>
                  <a:schemeClr val="bg1"/>
                </a:solidFill>
              </a:rPr>
              <a:t>Q4</a:t>
            </a:r>
          </a:p>
        </p:txBody>
      </p:sp>
      <p:sp>
        <p:nvSpPr>
          <p:cNvPr id="3" name="Content Placeholder 2">
            <a:extLst>
              <a:ext uri="{FF2B5EF4-FFF2-40B4-BE49-F238E27FC236}">
                <a16:creationId xmlns:a16="http://schemas.microsoft.com/office/drawing/2014/main" id="{D255C3CE-4A2C-4CD9-BAFA-B0AA7855C981}"/>
              </a:ext>
            </a:extLst>
          </p:cNvPr>
          <p:cNvSpPr>
            <a:spLocks noGrp="1"/>
          </p:cNvSpPr>
          <p:nvPr>
            <p:ph idx="1"/>
          </p:nvPr>
        </p:nvSpPr>
        <p:spPr>
          <a:xfrm>
            <a:off x="92597" y="740780"/>
            <a:ext cx="5567423" cy="5324354"/>
          </a:xfrm>
        </p:spPr>
        <p:txBody>
          <a:bodyPr>
            <a:normAutofit fontScale="92500" lnSpcReduction="10000"/>
          </a:bodyPr>
          <a:lstStyle/>
          <a:p>
            <a:pPr marL="0" indent="0" algn="ctr">
              <a:buNone/>
            </a:pPr>
            <a:r>
              <a:rPr lang="en-US" sz="5400" dirty="0"/>
              <a:t>If you were walking across the street and struck by a car, the driver much travel no greater than what speed for you to have a 50 percent chance of survival?</a:t>
            </a:r>
          </a:p>
        </p:txBody>
      </p:sp>
    </p:spTree>
    <p:extLst>
      <p:ext uri="{BB962C8B-B14F-4D97-AF65-F5344CB8AC3E}">
        <p14:creationId xmlns:p14="http://schemas.microsoft.com/office/powerpoint/2010/main" val="3119425414"/>
      </p:ext>
    </p:extLst>
  </p:cSld>
  <p:clrMapOvr>
    <a:masterClrMapping/>
  </p:clrMapOvr>
</p:sld>
</file>

<file path=ppt/theme/theme1.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FHWA-Minimal-Road-02.potx" id="{4EF6EBF0-0F47-49C5-AC82-A13DF1239D92}" vid="{DA7151BE-9473-474D-8CB6-D97D515DF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624</Words>
  <Application>Microsoft Office PowerPoint</Application>
  <PresentationFormat>Widescreen</PresentationFormat>
  <Paragraphs>109</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Calibri</vt:lpstr>
      <vt:lpstr>Calibri Light</vt:lpstr>
      <vt:lpstr>Corbel</vt:lpstr>
      <vt:lpstr>Georgia</vt:lpstr>
      <vt:lpstr>Wingdings</vt:lpstr>
      <vt:lpstr>2_Office Theme</vt:lpstr>
      <vt:lpstr>Recent Advances in Safety on our Nation’s Highways and Bridges  AMOTIA </vt:lpstr>
      <vt:lpstr>Agenda</vt:lpstr>
      <vt:lpstr>National Road Safety Strategy (NRSS)</vt:lpstr>
      <vt:lpstr>The Safe System Approach (SSA)</vt:lpstr>
      <vt:lpstr> The 5 Safe System  Elements Create  Redundancy</vt:lpstr>
      <vt:lpstr>Safety in the Bipartisan Infrastructure Law (BIL)</vt:lpstr>
      <vt:lpstr>PowerPoint Presentation</vt:lpstr>
      <vt:lpstr>PowerPoint Presentation</vt:lpstr>
      <vt:lpstr>Q4</vt:lpstr>
      <vt:lpstr>A4</vt:lpstr>
      <vt:lpstr>Proven Safety Countermeasures</vt:lpstr>
      <vt:lpstr>28 Proven Safety Countermeasures </vt:lpstr>
      <vt:lpstr>2021 New Proven Safety Countermeasures </vt:lpstr>
      <vt:lpstr>Proven Speed Management Safety Countermeasures</vt:lpstr>
      <vt:lpstr>Speeding and Speed Safety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Safety on our Nation’s Highways and Bridges  AMOTIA </dc:title>
  <dc:creator>Brenda Swank</dc:creator>
  <cp:lastModifiedBy>Brenda Swank</cp:lastModifiedBy>
  <cp:revision>1</cp:revision>
  <dcterms:created xsi:type="dcterms:W3CDTF">2022-11-22T19:47:56Z</dcterms:created>
  <dcterms:modified xsi:type="dcterms:W3CDTF">2022-11-22T19:48:23Z</dcterms:modified>
</cp:coreProperties>
</file>